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4" r:id="rId1"/>
    <p:sldMasterId id="2147483722" r:id="rId2"/>
    <p:sldMasterId id="2147483769" r:id="rId3"/>
  </p:sldMasterIdLst>
  <p:notesMasterIdLst>
    <p:notesMasterId r:id="rId50"/>
  </p:notesMasterIdLst>
  <p:handoutMasterIdLst>
    <p:handoutMasterId r:id="rId51"/>
  </p:handoutMasterIdLst>
  <p:sldIdLst>
    <p:sldId id="1143" r:id="rId4"/>
    <p:sldId id="1167" r:id="rId5"/>
    <p:sldId id="1165" r:id="rId6"/>
    <p:sldId id="1073" r:id="rId7"/>
    <p:sldId id="1166" r:id="rId8"/>
    <p:sldId id="1209" r:id="rId9"/>
    <p:sldId id="1155" r:id="rId10"/>
    <p:sldId id="1186" r:id="rId11"/>
    <p:sldId id="1187" r:id="rId12"/>
    <p:sldId id="1162" r:id="rId13"/>
    <p:sldId id="1175" r:id="rId14"/>
    <p:sldId id="1163" r:id="rId15"/>
    <p:sldId id="1176" r:id="rId16"/>
    <p:sldId id="1201" r:id="rId17"/>
    <p:sldId id="1202" r:id="rId18"/>
    <p:sldId id="1177" r:id="rId19"/>
    <p:sldId id="1179" r:id="rId20"/>
    <p:sldId id="1178" r:id="rId21"/>
    <p:sldId id="1203" r:id="rId22"/>
    <p:sldId id="1210" r:id="rId23"/>
    <p:sldId id="1180" r:id="rId24"/>
    <p:sldId id="1211" r:id="rId25"/>
    <p:sldId id="1213" r:id="rId26"/>
    <p:sldId id="1212" r:id="rId27"/>
    <p:sldId id="1200" r:id="rId28"/>
    <p:sldId id="1190" r:id="rId29"/>
    <p:sldId id="1207" r:id="rId30"/>
    <p:sldId id="1170" r:id="rId31"/>
    <p:sldId id="1205" r:id="rId32"/>
    <p:sldId id="1206" r:id="rId33"/>
    <p:sldId id="1191" r:id="rId34"/>
    <p:sldId id="1199" r:id="rId35"/>
    <p:sldId id="1174" r:id="rId36"/>
    <p:sldId id="1195" r:id="rId37"/>
    <p:sldId id="1192" r:id="rId38"/>
    <p:sldId id="1173" r:id="rId39"/>
    <p:sldId id="1193" r:id="rId40"/>
    <p:sldId id="1171" r:id="rId41"/>
    <p:sldId id="1172" r:id="rId42"/>
    <p:sldId id="1194" r:id="rId43"/>
    <p:sldId id="1198" r:id="rId44"/>
    <p:sldId id="1208" r:id="rId45"/>
    <p:sldId id="1181" r:id="rId46"/>
    <p:sldId id="1196" r:id="rId47"/>
    <p:sldId id="1188" r:id="rId48"/>
    <p:sldId id="1074" r:id="rId49"/>
  </p:sldIdLst>
  <p:sldSz cx="12192000" cy="6858000"/>
  <p:notesSz cx="6807200" cy="9939338"/>
  <p:defaultTextStyle>
    <a:defPPr>
      <a:defRPr lang="en-US"/>
    </a:defPPr>
    <a:lvl1pPr algn="l" rtl="0" eaLnBrk="0" fontAlgn="base"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1pPr>
    <a:lvl2pPr marL="457200" algn="l" rtl="0" eaLnBrk="0" fontAlgn="base"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2pPr>
    <a:lvl3pPr marL="914400" algn="l" rtl="0" eaLnBrk="0" fontAlgn="base"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3pPr>
    <a:lvl4pPr marL="1371600" algn="l" rtl="0" eaLnBrk="0" fontAlgn="base"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4pPr>
    <a:lvl5pPr marL="1828800" algn="l" rtl="0" eaLnBrk="0" fontAlgn="base"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5pPr>
    <a:lvl6pPr marL="22860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6pPr>
    <a:lvl7pPr marL="27432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7pPr>
    <a:lvl8pPr marL="32004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8pPr>
    <a:lvl9pPr marL="36576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8" autoAdjust="0"/>
    <p:restoredTop sz="79320" autoAdjust="0"/>
  </p:normalViewPr>
  <p:slideViewPr>
    <p:cSldViewPr>
      <p:cViewPr varScale="1">
        <p:scale>
          <a:sx n="78" d="100"/>
          <a:sy n="78" d="100"/>
        </p:scale>
        <p:origin x="192" y="648"/>
      </p:cViewPr>
      <p:guideLst>
        <p:guide orient="horz" pos="2160"/>
        <p:guide pos="380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8404" cy="38404"/>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2949575" cy="496888"/>
          </a:xfrm>
          <a:prstGeom prst="rect">
            <a:avLst/>
          </a:prstGeom>
          <a:noFill/>
          <a:ln w="9525">
            <a:noFill/>
            <a:miter lim="800000"/>
          </a:ln>
          <a:effectLst/>
        </p:spPr>
        <p:txBody>
          <a:bodyPr vert="horz" wrap="square" lIns="91480" tIns="45740" rIns="91480" bIns="45740" numCol="1" anchor="t" anchorCtr="0" compatLnSpc="1"/>
          <a:lstStyle>
            <a:lvl1pPr eaLnBrk="0" hangingPunct="0">
              <a:spcBef>
                <a:spcPct val="20000"/>
              </a:spcBef>
              <a:buClr>
                <a:schemeClr val="accent1"/>
              </a:buClr>
              <a:buSzPct val="65000"/>
              <a:buFont typeface="Wingdings" panose="05000000000000000000" pitchFamily="2" charset="2"/>
              <a:buChar char="n"/>
              <a:defRPr sz="1100">
                <a:ea typeface="PMingLiU" pitchFamily="18" charset="-120"/>
                <a:cs typeface="Arial" panose="020B0604020202020204" pitchFamily="34" charset="0"/>
              </a:defRPr>
            </a:lvl1pPr>
          </a:lstStyle>
          <a:p>
            <a:pPr>
              <a:defRPr/>
            </a:pPr>
            <a:endParaRPr lang="en-US" altLang="zh-TW"/>
          </a:p>
        </p:txBody>
      </p:sp>
      <p:sp>
        <p:nvSpPr>
          <p:cNvPr id="109571" name="Rectangle 3"/>
          <p:cNvSpPr>
            <a:spLocks noGrp="1" noChangeArrowheads="1"/>
          </p:cNvSpPr>
          <p:nvPr>
            <p:ph type="dt" sz="quarter" idx="1"/>
          </p:nvPr>
        </p:nvSpPr>
        <p:spPr bwMode="auto">
          <a:xfrm>
            <a:off x="3856038" y="0"/>
            <a:ext cx="2949575" cy="496888"/>
          </a:xfrm>
          <a:prstGeom prst="rect">
            <a:avLst/>
          </a:prstGeom>
          <a:noFill/>
          <a:ln w="9525">
            <a:noFill/>
            <a:miter lim="800000"/>
          </a:ln>
          <a:effectLst/>
        </p:spPr>
        <p:txBody>
          <a:bodyPr vert="horz" wrap="square" lIns="91480" tIns="45740" rIns="91480" bIns="45740" numCol="1" anchor="t" anchorCtr="0" compatLnSpc="1"/>
          <a:lstStyle>
            <a:lvl1pPr algn="r" eaLnBrk="0" hangingPunct="0">
              <a:spcBef>
                <a:spcPct val="20000"/>
              </a:spcBef>
              <a:buClr>
                <a:schemeClr val="accent1"/>
              </a:buClr>
              <a:buSzPct val="65000"/>
              <a:buFont typeface="Wingdings" panose="05000000000000000000" pitchFamily="2" charset="2"/>
              <a:buChar char="n"/>
              <a:defRPr sz="1100">
                <a:ea typeface="PMingLiU" pitchFamily="18" charset="-120"/>
                <a:cs typeface="Arial" panose="020B0604020202020204" pitchFamily="34" charset="0"/>
              </a:defRPr>
            </a:lvl1pPr>
          </a:lstStyle>
          <a:p>
            <a:pPr>
              <a:defRPr/>
            </a:pPr>
            <a:fld id="{DE157C53-8BE3-490D-9197-F2BB78DE53C6}" type="datetimeFigureOut">
              <a:rPr lang="zh-TW" altLang="en-US"/>
              <a:pPr>
                <a:defRPr/>
              </a:pPr>
              <a:t>2024/6/3</a:t>
            </a:fld>
            <a:endParaRPr lang="zh-TW" altLang="en-US"/>
          </a:p>
        </p:txBody>
      </p:sp>
      <p:sp>
        <p:nvSpPr>
          <p:cNvPr id="109572" name="Rectangle 4"/>
          <p:cNvSpPr>
            <a:spLocks noGrp="1" noChangeArrowheads="1"/>
          </p:cNvSpPr>
          <p:nvPr>
            <p:ph type="ftr" sz="quarter" idx="2"/>
          </p:nvPr>
        </p:nvSpPr>
        <p:spPr bwMode="auto">
          <a:xfrm>
            <a:off x="0" y="9440863"/>
            <a:ext cx="2949575" cy="496887"/>
          </a:xfrm>
          <a:prstGeom prst="rect">
            <a:avLst/>
          </a:prstGeom>
          <a:noFill/>
          <a:ln w="9525">
            <a:noFill/>
            <a:miter lim="800000"/>
          </a:ln>
          <a:effectLst/>
        </p:spPr>
        <p:txBody>
          <a:bodyPr vert="horz" wrap="square" lIns="91480" tIns="45740" rIns="91480" bIns="45740" numCol="1" anchor="b" anchorCtr="0" compatLnSpc="1"/>
          <a:lstStyle>
            <a:lvl1pPr eaLnBrk="0" hangingPunct="0">
              <a:spcBef>
                <a:spcPct val="20000"/>
              </a:spcBef>
              <a:buClr>
                <a:schemeClr val="accent1"/>
              </a:buClr>
              <a:buSzPct val="65000"/>
              <a:buFont typeface="Wingdings" panose="05000000000000000000" pitchFamily="2" charset="2"/>
              <a:buChar char="n"/>
              <a:defRPr sz="1100">
                <a:ea typeface="PMingLiU" pitchFamily="18" charset="-120"/>
                <a:cs typeface="Arial" panose="020B0604020202020204" pitchFamily="34" charset="0"/>
              </a:defRPr>
            </a:lvl1pPr>
          </a:lstStyle>
          <a:p>
            <a:pPr>
              <a:defRPr/>
            </a:pPr>
            <a:endParaRPr lang="en-US" altLang="zh-TW"/>
          </a:p>
        </p:txBody>
      </p:sp>
      <p:sp>
        <p:nvSpPr>
          <p:cNvPr id="109573" name="Rectangle 5"/>
          <p:cNvSpPr>
            <a:spLocks noGrp="1" noChangeArrowheads="1"/>
          </p:cNvSpPr>
          <p:nvPr>
            <p:ph type="sldNum" sz="quarter" idx="3"/>
          </p:nvPr>
        </p:nvSpPr>
        <p:spPr bwMode="auto">
          <a:xfrm>
            <a:off x="3856038" y="9440863"/>
            <a:ext cx="2949575" cy="496887"/>
          </a:xfrm>
          <a:prstGeom prst="rect">
            <a:avLst/>
          </a:prstGeom>
          <a:noFill/>
          <a:ln w="9525">
            <a:noFill/>
            <a:miter lim="800000"/>
          </a:ln>
          <a:effectLst/>
        </p:spPr>
        <p:txBody>
          <a:bodyPr vert="horz" wrap="square" lIns="91480" tIns="45740" rIns="91480" bIns="45740" numCol="1" anchor="b" anchorCtr="0" compatLnSpc="1">
            <a:prstTxWarp prst="textNoShape">
              <a:avLst/>
            </a:prstTxWarp>
          </a:bodyPr>
          <a:lstStyle>
            <a:lvl1pPr algn="r">
              <a:spcBef>
                <a:spcPct val="20000"/>
              </a:spcBef>
              <a:buClr>
                <a:schemeClr val="accent1"/>
              </a:buClr>
              <a:buSzPct val="65000"/>
              <a:buFont typeface="Wingdings" panose="05000000000000000000" pitchFamily="2" charset="2"/>
              <a:buChar char="n"/>
              <a:defRPr sz="1100" smtClean="0">
                <a:ea typeface="PMingLiU" pitchFamily="18" charset="-120"/>
              </a:defRPr>
            </a:lvl1pPr>
          </a:lstStyle>
          <a:p>
            <a:pPr>
              <a:defRPr/>
            </a:pPr>
            <a:fld id="{588721FA-1B23-4326-83BD-1DDF498AEDC0}" type="slidenum">
              <a:rPr lang="zh-TW" altLang="en-US"/>
              <a:pPr>
                <a:defRPr/>
              </a:pPr>
              <a:t>‹#›</a:t>
            </a:fld>
            <a:endParaRPr lang="en-US" altLang="zh-TW"/>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3362" name="Rectangle 2"/>
          <p:cNvSpPr>
            <a:spLocks noGrp="1" noChangeArrowheads="1"/>
          </p:cNvSpPr>
          <p:nvPr>
            <p:ph type="hdr" sz="quarter"/>
          </p:nvPr>
        </p:nvSpPr>
        <p:spPr bwMode="auto">
          <a:xfrm>
            <a:off x="0" y="0"/>
            <a:ext cx="2949575" cy="496888"/>
          </a:xfrm>
          <a:prstGeom prst="rect">
            <a:avLst/>
          </a:prstGeom>
          <a:noFill/>
          <a:ln w="9525">
            <a:noFill/>
            <a:miter lim="800000"/>
          </a:ln>
        </p:spPr>
        <p:txBody>
          <a:bodyPr vert="horz" wrap="square" lIns="91480" tIns="45740" rIns="91480" bIns="45740" numCol="1" anchor="t" anchorCtr="0" compatLnSpc="1"/>
          <a:lstStyle>
            <a:lvl1pPr eaLnBrk="0" hangingPunct="0">
              <a:defRPr sz="1100">
                <a:solidFill>
                  <a:schemeClr val="tx1"/>
                </a:solidFill>
                <a:latin typeface="Tahoma" panose="020B0604030504040204" pitchFamily="34" charset="0"/>
                <a:cs typeface="Arial" panose="020B0604020202020204" pitchFamily="34" charset="0"/>
              </a:defRPr>
            </a:lvl1pPr>
          </a:lstStyle>
          <a:p>
            <a:pPr>
              <a:defRPr/>
            </a:pPr>
            <a:endParaRPr lang="zh-CN" altLang="en-US"/>
          </a:p>
        </p:txBody>
      </p:sp>
      <p:sp>
        <p:nvSpPr>
          <p:cNvPr id="143363" name="Rectangle 3"/>
          <p:cNvSpPr>
            <a:spLocks noGrp="1" noChangeArrowheads="1"/>
          </p:cNvSpPr>
          <p:nvPr>
            <p:ph type="dt" idx="1"/>
          </p:nvPr>
        </p:nvSpPr>
        <p:spPr bwMode="auto">
          <a:xfrm>
            <a:off x="3856038" y="0"/>
            <a:ext cx="2949575" cy="496888"/>
          </a:xfrm>
          <a:prstGeom prst="rect">
            <a:avLst/>
          </a:prstGeom>
          <a:noFill/>
          <a:ln w="9525">
            <a:noFill/>
            <a:miter lim="800000"/>
          </a:ln>
        </p:spPr>
        <p:txBody>
          <a:bodyPr vert="horz" wrap="square" lIns="91480" tIns="45740" rIns="91480" bIns="45740" numCol="1" anchor="t" anchorCtr="0" compatLnSpc="1"/>
          <a:lstStyle>
            <a:lvl1pPr algn="r" eaLnBrk="0" hangingPunct="0">
              <a:defRPr sz="1100">
                <a:solidFill>
                  <a:schemeClr val="tx1"/>
                </a:solidFill>
                <a:latin typeface="Tahoma" panose="020B0604030504040204" pitchFamily="34" charset="0"/>
                <a:cs typeface="Arial" panose="020B0604020202020204" pitchFamily="34" charset="0"/>
              </a:defRPr>
            </a:lvl1pPr>
          </a:lstStyle>
          <a:p>
            <a:pPr>
              <a:defRPr/>
            </a:pPr>
            <a:endParaRPr lang="zh-CN" altLang="en-US"/>
          </a:p>
        </p:txBody>
      </p:sp>
      <p:sp>
        <p:nvSpPr>
          <p:cNvPr id="5124" name="Rectangle 4"/>
          <p:cNvSpPr>
            <a:spLocks noGrp="1" noRot="1" noChangeAspect="1" noChangeArrowheads="1" noTextEdit="1"/>
          </p:cNvSpPr>
          <p:nvPr>
            <p:ph type="sldImg" idx="4294967295"/>
          </p:nvPr>
        </p:nvSpPr>
        <p:spPr bwMode="auto">
          <a:xfrm>
            <a:off x="92075" y="747713"/>
            <a:ext cx="6627813" cy="3727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5" name="Rectangle 5"/>
          <p:cNvSpPr>
            <a:spLocks noGrp="1" noChangeArrowheads="1"/>
          </p:cNvSpPr>
          <p:nvPr>
            <p:ph type="body" sz="quarter" idx="3"/>
          </p:nvPr>
        </p:nvSpPr>
        <p:spPr bwMode="auto">
          <a:xfrm>
            <a:off x="681038" y="4721225"/>
            <a:ext cx="5446712" cy="4471988"/>
          </a:xfrm>
          <a:prstGeom prst="rect">
            <a:avLst/>
          </a:prstGeom>
          <a:noFill/>
          <a:ln w="9525">
            <a:noFill/>
            <a:miter lim="800000"/>
          </a:ln>
        </p:spPr>
        <p:txBody>
          <a:bodyPr vert="horz" wrap="square" lIns="91480" tIns="45740" rIns="91480" bIns="4574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3366" name="Rectangle 6"/>
          <p:cNvSpPr>
            <a:spLocks noGrp="1" noChangeArrowheads="1"/>
          </p:cNvSpPr>
          <p:nvPr>
            <p:ph type="ftr" sz="quarter" idx="4"/>
          </p:nvPr>
        </p:nvSpPr>
        <p:spPr bwMode="auto">
          <a:xfrm>
            <a:off x="0" y="9440863"/>
            <a:ext cx="2949575" cy="496887"/>
          </a:xfrm>
          <a:prstGeom prst="rect">
            <a:avLst/>
          </a:prstGeom>
          <a:noFill/>
          <a:ln w="9525">
            <a:noFill/>
            <a:miter lim="800000"/>
          </a:ln>
        </p:spPr>
        <p:txBody>
          <a:bodyPr vert="horz" wrap="square" lIns="91480" tIns="45740" rIns="91480" bIns="45740" numCol="1" anchor="b" anchorCtr="0" compatLnSpc="1"/>
          <a:lstStyle>
            <a:lvl1pPr eaLnBrk="0" hangingPunct="0">
              <a:defRPr sz="1100">
                <a:solidFill>
                  <a:schemeClr val="tx1"/>
                </a:solidFill>
                <a:latin typeface="Tahoma" panose="020B0604030504040204" pitchFamily="34" charset="0"/>
                <a:cs typeface="Arial" panose="020B0604020202020204" pitchFamily="34" charset="0"/>
              </a:defRPr>
            </a:lvl1pPr>
          </a:lstStyle>
          <a:p>
            <a:pPr>
              <a:defRPr/>
            </a:pPr>
            <a:endParaRPr lang="zh-CN" altLang="en-US"/>
          </a:p>
        </p:txBody>
      </p:sp>
      <p:sp>
        <p:nvSpPr>
          <p:cNvPr id="143367" name="Rectangle 7"/>
          <p:cNvSpPr>
            <a:spLocks noGrp="1" noChangeArrowheads="1"/>
          </p:cNvSpPr>
          <p:nvPr>
            <p:ph type="sldNum" sz="quarter" idx="5"/>
          </p:nvPr>
        </p:nvSpPr>
        <p:spPr bwMode="auto">
          <a:xfrm>
            <a:off x="3856038" y="9440863"/>
            <a:ext cx="2949575" cy="496887"/>
          </a:xfrm>
          <a:prstGeom prst="rect">
            <a:avLst/>
          </a:prstGeom>
          <a:noFill/>
          <a:ln w="9525">
            <a:noFill/>
            <a:miter lim="800000"/>
          </a:ln>
        </p:spPr>
        <p:txBody>
          <a:bodyPr vert="horz" wrap="square" lIns="91480" tIns="45740" rIns="91480" bIns="45740" numCol="1" anchor="b" anchorCtr="0" compatLnSpc="1">
            <a:prstTxWarp prst="textNoShape">
              <a:avLst/>
            </a:prstTxWarp>
          </a:bodyPr>
          <a:lstStyle>
            <a:lvl1pPr algn="r">
              <a:defRPr sz="1100" smtClean="0">
                <a:solidFill>
                  <a:schemeClr val="tx1"/>
                </a:solidFill>
                <a:latin typeface="Tahoma" panose="020B0604030504040204" pitchFamily="34" charset="0"/>
              </a:defRPr>
            </a:lvl1pPr>
          </a:lstStyle>
          <a:p>
            <a:pPr>
              <a:defRPr/>
            </a:pPr>
            <a:fld id="{877F9D41-AB76-4FC1-AC78-D1027071F566}"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i.org/10.1111/bjep.12636"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i.org/10.1002/jrsm.1053"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psycnet.apa.org/doi/10.1073/pnas.2200732119"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sycnet.apa.org/doi/10.1037/bul0000396"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doi.org/10.1037/bul0000115"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a:ln/>
        </p:spPr>
      </p:sp>
      <p:sp>
        <p:nvSpPr>
          <p:cNvPr id="163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dirty="0"/>
          </a:p>
        </p:txBody>
      </p:sp>
      <p:sp>
        <p:nvSpPr>
          <p:cNvPr id="163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23723DB-8FE0-4989-9CD5-833930A43940}" type="slidenum">
              <a:rPr lang="zh-CN" altLang="en-US" sz="1100">
                <a:solidFill>
                  <a:schemeClr val="tx1"/>
                </a:solidFill>
                <a:latin typeface="Tahoma" panose="020B0604030504040204" pitchFamily="34" charset="0"/>
              </a:rPr>
              <a:pPr/>
              <a:t>1</a:t>
            </a:fld>
            <a:endParaRPr lang="en-US" altLang="zh-CN" sz="1100">
              <a:solidFill>
                <a:schemeClr val="tx1"/>
              </a:solidFill>
              <a:latin typeface="Tahoma" panose="020B0604030504040204" pitchFamily="34" charset="0"/>
            </a:endParaRPr>
          </a:p>
        </p:txBody>
      </p:sp>
    </p:spTree>
    <p:extLst>
      <p:ext uri="{BB962C8B-B14F-4D97-AF65-F5344CB8AC3E}">
        <p14:creationId xmlns:p14="http://schemas.microsoft.com/office/powerpoint/2010/main" val="2683909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AU" sz="1200" dirty="0">
                <a:solidFill>
                  <a:srgbClr val="333333"/>
                </a:solidFill>
              </a:rPr>
              <a:t>Liu, Z.,  Wen, J.,  Liu, Y., &amp;  Hu, C.-P. (2024).  The effectiveness of self: A meta-analysis of using self-referential encoding techniques in education. British Journal of Educational Psychology,  94,  112–137. </a:t>
            </a:r>
            <a:r>
              <a:rPr lang="en-AU" sz="1200" dirty="0">
                <a:solidFill>
                  <a:srgbClr val="333333"/>
                </a:solidFill>
                <a:hlinkClick r:id="rId3">
                  <a:extLst>
                    <a:ext uri="{A12FA001-AC4F-418D-AE19-62706E023703}">
                      <ahyp:hlinkClr xmlns:ahyp="http://schemas.microsoft.com/office/drawing/2018/hyperlinkcolor" val="tx"/>
                    </a:ext>
                  </a:extLst>
                </a:hlinkClick>
              </a:rPr>
              <a:t>https://doi.org/10.1111/bjep.12636</a:t>
            </a:r>
            <a:endParaRPr lang="en-AU" altLang="zh-CN" sz="1200" dirty="0">
              <a:solidFill>
                <a:srgbClr val="333333"/>
              </a:solidFill>
            </a:endParaRPr>
          </a:p>
          <a:p>
            <a:endParaRPr lang="en-US" dirty="0"/>
          </a:p>
        </p:txBody>
      </p:sp>
      <p:sp>
        <p:nvSpPr>
          <p:cNvPr id="4" name="Slide Number Placeholder 3"/>
          <p:cNvSpPr>
            <a:spLocks noGrp="1"/>
          </p:cNvSpPr>
          <p:nvPr>
            <p:ph type="sldNum" sz="quarter" idx="5"/>
          </p:nvPr>
        </p:nvSpPr>
        <p:spPr/>
        <p:txBody>
          <a:bodyPr/>
          <a:lstStyle/>
          <a:p>
            <a:pPr>
              <a:defRPr/>
            </a:pPr>
            <a:fld id="{877F9D41-AB76-4FC1-AC78-D1027071F566}" type="slidenum">
              <a:rPr lang="zh-CN" altLang="en-US" smtClean="0"/>
              <a:pPr>
                <a:defRPr/>
              </a:pPr>
              <a:t>10</a:t>
            </a:fld>
            <a:endParaRPr lang="en-US" altLang="zh-CN"/>
          </a:p>
        </p:txBody>
      </p:sp>
    </p:spTree>
    <p:extLst>
      <p:ext uri="{BB962C8B-B14F-4D97-AF65-F5344CB8AC3E}">
        <p14:creationId xmlns:p14="http://schemas.microsoft.com/office/powerpoint/2010/main" val="2060964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7F9D41-AB76-4FC1-AC78-D1027071F566}" type="slidenum">
              <a:rPr lang="zh-CN" altLang="en-US" smtClean="0"/>
              <a:pPr>
                <a:defRPr/>
              </a:pPr>
              <a:t>13</a:t>
            </a:fld>
            <a:endParaRPr lang="en-US" altLang="zh-CN"/>
          </a:p>
        </p:txBody>
      </p:sp>
    </p:spTree>
    <p:extLst>
      <p:ext uri="{BB962C8B-B14F-4D97-AF65-F5344CB8AC3E}">
        <p14:creationId xmlns:p14="http://schemas.microsoft.com/office/powerpoint/2010/main" val="3358635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u="none" strike="noStrike" dirty="0">
                <a:solidFill>
                  <a:srgbClr val="333333"/>
                </a:solidFill>
                <a:effectLst/>
                <a:latin typeface="Arial" panose="020B0604020202020204" pitchFamily="34" charset="0"/>
              </a:rPr>
              <a:t>郑昊敏</a:t>
            </a:r>
            <a:r>
              <a:rPr lang="en-US" altLang="zh-CN" b="0" i="0" u="none" strike="noStrike" dirty="0">
                <a:solidFill>
                  <a:srgbClr val="333333"/>
                </a:solidFill>
                <a:effectLst/>
                <a:latin typeface="Arial" panose="020B0604020202020204" pitchFamily="34" charset="0"/>
              </a:rPr>
              <a:t>;</a:t>
            </a:r>
            <a:r>
              <a:rPr lang="zh-CN" altLang="en-US" b="0" i="0" u="none" strike="noStrike" dirty="0">
                <a:solidFill>
                  <a:srgbClr val="333333"/>
                </a:solidFill>
                <a:effectLst/>
                <a:latin typeface="Arial" panose="020B0604020202020204" pitchFamily="34" charset="0"/>
              </a:rPr>
              <a:t>温忠麟</a:t>
            </a:r>
            <a:r>
              <a:rPr lang="en-US" altLang="zh-CN" b="0" i="0" u="none" strike="noStrike" dirty="0">
                <a:solidFill>
                  <a:srgbClr val="333333"/>
                </a:solidFill>
                <a:effectLst/>
                <a:latin typeface="Arial" panose="020B0604020202020204" pitchFamily="34" charset="0"/>
              </a:rPr>
              <a:t>;</a:t>
            </a:r>
            <a:r>
              <a:rPr lang="zh-CN" altLang="en-US" b="0" i="0" u="none" strike="noStrike" dirty="0">
                <a:solidFill>
                  <a:srgbClr val="333333"/>
                </a:solidFill>
                <a:effectLst/>
                <a:latin typeface="Arial" panose="020B0604020202020204" pitchFamily="34" charset="0"/>
              </a:rPr>
              <a:t>吴艳</a:t>
            </a:r>
            <a:r>
              <a:rPr lang="en-US" altLang="zh-CN" b="0" i="0" u="none" strike="noStrike" dirty="0">
                <a:solidFill>
                  <a:srgbClr val="333333"/>
                </a:solidFill>
                <a:effectLst/>
                <a:latin typeface="Arial" panose="020B0604020202020204" pitchFamily="34" charset="0"/>
              </a:rPr>
              <a:t>. (2011). </a:t>
            </a:r>
            <a:r>
              <a:rPr lang="zh-CN" altLang="en-US" b="0" i="0" u="none" strike="noStrike" dirty="0">
                <a:solidFill>
                  <a:srgbClr val="333333"/>
                </a:solidFill>
                <a:effectLst/>
                <a:latin typeface="Arial" panose="020B0604020202020204" pitchFamily="34" charset="0"/>
              </a:rPr>
              <a:t>心理学常用效应量的选用与分析</a:t>
            </a:r>
            <a:r>
              <a:rPr lang="en-US" altLang="zh-CN" b="0" i="0" u="none" strike="noStrike" dirty="0">
                <a:solidFill>
                  <a:srgbClr val="333333"/>
                </a:solidFill>
                <a:effectLst/>
                <a:latin typeface="Arial" panose="020B0604020202020204" pitchFamily="34" charset="0"/>
              </a:rPr>
              <a:t>. </a:t>
            </a:r>
            <a:r>
              <a:rPr lang="zh-CN" altLang="en-US" b="0" i="0" u="none" strike="noStrike" dirty="0">
                <a:solidFill>
                  <a:srgbClr val="333333"/>
                </a:solidFill>
                <a:effectLst/>
                <a:latin typeface="Arial" panose="020B0604020202020204" pitchFamily="34" charset="0"/>
              </a:rPr>
              <a:t>心理科学进展 </a:t>
            </a:r>
            <a:r>
              <a:rPr lang="en-US" altLang="zh-CN" b="0" i="0" u="none" strike="noStrike" dirty="0">
                <a:solidFill>
                  <a:srgbClr val="333333"/>
                </a:solidFill>
                <a:effectLst/>
                <a:latin typeface="Arial" panose="020B0604020202020204" pitchFamily="34" charset="0"/>
              </a:rPr>
              <a:t>, 19(12), 1868-1878.</a:t>
            </a:r>
            <a:endParaRPr lang="en-US" dirty="0"/>
          </a:p>
        </p:txBody>
      </p:sp>
      <p:sp>
        <p:nvSpPr>
          <p:cNvPr id="4" name="Slide Number Placeholder 3"/>
          <p:cNvSpPr>
            <a:spLocks noGrp="1"/>
          </p:cNvSpPr>
          <p:nvPr>
            <p:ph type="sldNum" sz="quarter" idx="5"/>
          </p:nvPr>
        </p:nvSpPr>
        <p:spPr/>
        <p:txBody>
          <a:bodyPr/>
          <a:lstStyle/>
          <a:p>
            <a:pPr>
              <a:defRPr/>
            </a:pPr>
            <a:fld id="{877F9D41-AB76-4FC1-AC78-D1027071F566}" type="slidenum">
              <a:rPr lang="zh-CN" altLang="en-US" smtClean="0"/>
              <a:pPr>
                <a:defRPr/>
              </a:pPr>
              <a:t>21</a:t>
            </a:fld>
            <a:endParaRPr lang="en-US" altLang="zh-CN"/>
          </a:p>
        </p:txBody>
      </p:sp>
    </p:spTree>
    <p:extLst>
      <p:ext uri="{BB962C8B-B14F-4D97-AF65-F5344CB8AC3E}">
        <p14:creationId xmlns:p14="http://schemas.microsoft.com/office/powerpoint/2010/main" val="2607259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u="none" strike="noStrike" dirty="0">
                <a:solidFill>
                  <a:srgbClr val="333333"/>
                </a:solidFill>
                <a:effectLst/>
                <a:latin typeface="Arial" panose="020B0604020202020204" pitchFamily="34" charset="0"/>
              </a:rPr>
              <a:t>Cooper, H., Hedges, L. V., &amp; Valentine, J. C. (Eds.). (2009). </a:t>
            </a:r>
            <a:r>
              <a:rPr lang="en-AU" b="0" i="1" u="none" strike="noStrike" dirty="0">
                <a:solidFill>
                  <a:srgbClr val="333333"/>
                </a:solidFill>
                <a:effectLst/>
                <a:latin typeface="Arial" panose="020B0604020202020204" pitchFamily="34" charset="0"/>
              </a:rPr>
              <a:t>The handbook of research synthesis and meta-analysis</a:t>
            </a:r>
            <a:r>
              <a:rPr lang="en-AU" b="0" i="0" u="none" strike="noStrike" dirty="0">
                <a:solidFill>
                  <a:srgbClr val="333333"/>
                </a:solidFill>
                <a:effectLst/>
                <a:latin typeface="Arial" panose="020B0604020202020204" pitchFamily="34" charset="0"/>
              </a:rPr>
              <a:t> (2nd ed.). Russell Sage Foundation.</a:t>
            </a:r>
            <a:br>
              <a:rPr lang="en-AU" dirty="0"/>
            </a:br>
            <a:endParaRPr lang="en-US" dirty="0"/>
          </a:p>
        </p:txBody>
      </p:sp>
      <p:sp>
        <p:nvSpPr>
          <p:cNvPr id="4" name="Slide Number Placeholder 3"/>
          <p:cNvSpPr>
            <a:spLocks noGrp="1"/>
          </p:cNvSpPr>
          <p:nvPr>
            <p:ph type="sldNum" sz="quarter" idx="5"/>
          </p:nvPr>
        </p:nvSpPr>
        <p:spPr/>
        <p:txBody>
          <a:bodyPr/>
          <a:lstStyle/>
          <a:p>
            <a:pPr>
              <a:defRPr/>
            </a:pPr>
            <a:fld id="{877F9D41-AB76-4FC1-AC78-D1027071F566}" type="slidenum">
              <a:rPr lang="zh-CN" altLang="en-US" smtClean="0"/>
              <a:pPr>
                <a:defRPr/>
              </a:pPr>
              <a:t>22</a:t>
            </a:fld>
            <a:endParaRPr lang="en-US" altLang="zh-CN"/>
          </a:p>
        </p:txBody>
      </p:sp>
    </p:spTree>
    <p:extLst>
      <p:ext uri="{BB962C8B-B14F-4D97-AF65-F5344CB8AC3E}">
        <p14:creationId xmlns:p14="http://schemas.microsoft.com/office/powerpoint/2010/main" val="3819011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u="none" strike="noStrike" dirty="0">
                <a:solidFill>
                  <a:srgbClr val="333333"/>
                </a:solidFill>
                <a:effectLst/>
                <a:latin typeface="Arial" panose="020B0604020202020204" pitchFamily="34" charset="0"/>
              </a:rPr>
              <a:t>Cooper, H., Hedges, L. V., &amp; Valentine, J. C. (Eds.). (2009). </a:t>
            </a:r>
            <a:r>
              <a:rPr lang="en-AU" b="0" i="1" u="none" strike="noStrike" dirty="0">
                <a:solidFill>
                  <a:srgbClr val="333333"/>
                </a:solidFill>
                <a:effectLst/>
                <a:latin typeface="Arial" panose="020B0604020202020204" pitchFamily="34" charset="0"/>
              </a:rPr>
              <a:t>The handbook of research synthesis and meta-analysis</a:t>
            </a:r>
            <a:r>
              <a:rPr lang="en-AU" b="0" i="0" u="none" strike="noStrike" dirty="0">
                <a:solidFill>
                  <a:srgbClr val="333333"/>
                </a:solidFill>
                <a:effectLst/>
                <a:latin typeface="Arial" panose="020B0604020202020204" pitchFamily="34" charset="0"/>
              </a:rPr>
              <a:t> (2nd ed.). Russell Sage Foundation.</a:t>
            </a:r>
            <a:br>
              <a:rPr lang="en-AU" dirty="0"/>
            </a:br>
            <a:endParaRPr lang="en-US" dirty="0"/>
          </a:p>
        </p:txBody>
      </p:sp>
      <p:sp>
        <p:nvSpPr>
          <p:cNvPr id="4" name="Slide Number Placeholder 3"/>
          <p:cNvSpPr>
            <a:spLocks noGrp="1"/>
          </p:cNvSpPr>
          <p:nvPr>
            <p:ph type="sldNum" sz="quarter" idx="5"/>
          </p:nvPr>
        </p:nvSpPr>
        <p:spPr/>
        <p:txBody>
          <a:bodyPr/>
          <a:lstStyle/>
          <a:p>
            <a:pPr>
              <a:defRPr/>
            </a:pPr>
            <a:fld id="{877F9D41-AB76-4FC1-AC78-D1027071F566}" type="slidenum">
              <a:rPr lang="zh-CN" altLang="en-US" smtClean="0"/>
              <a:pPr>
                <a:defRPr/>
              </a:pPr>
              <a:t>23</a:t>
            </a:fld>
            <a:endParaRPr lang="en-US" altLang="zh-CN"/>
          </a:p>
        </p:txBody>
      </p:sp>
    </p:spTree>
    <p:extLst>
      <p:ext uri="{BB962C8B-B14F-4D97-AF65-F5344CB8AC3E}">
        <p14:creationId xmlns:p14="http://schemas.microsoft.com/office/powerpoint/2010/main" val="3528727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u="none" strike="noStrike" dirty="0">
                <a:solidFill>
                  <a:srgbClr val="333333"/>
                </a:solidFill>
                <a:effectLst/>
                <a:latin typeface="Arial" panose="020B0604020202020204" pitchFamily="34" charset="0"/>
              </a:rPr>
              <a:t>Cooper, H., Hedges, L. V., &amp; Valentine, J. C. (Eds.). (2009). </a:t>
            </a:r>
            <a:r>
              <a:rPr lang="en-AU" b="0" i="1" u="none" strike="noStrike" dirty="0">
                <a:solidFill>
                  <a:srgbClr val="333333"/>
                </a:solidFill>
                <a:effectLst/>
                <a:latin typeface="Arial" panose="020B0604020202020204" pitchFamily="34" charset="0"/>
              </a:rPr>
              <a:t>The handbook of research synthesis and meta-analysis</a:t>
            </a:r>
            <a:r>
              <a:rPr lang="en-AU" b="0" i="0" u="none" strike="noStrike" dirty="0">
                <a:solidFill>
                  <a:srgbClr val="333333"/>
                </a:solidFill>
                <a:effectLst/>
                <a:latin typeface="Arial" panose="020B0604020202020204" pitchFamily="34" charset="0"/>
              </a:rPr>
              <a:t> (2nd ed.). Russell Sage Foundation.</a:t>
            </a:r>
            <a:br>
              <a:rPr lang="en-AU" dirty="0"/>
            </a:br>
            <a:endParaRPr lang="en-US" dirty="0"/>
          </a:p>
        </p:txBody>
      </p:sp>
      <p:sp>
        <p:nvSpPr>
          <p:cNvPr id="4" name="Slide Number Placeholder 3"/>
          <p:cNvSpPr>
            <a:spLocks noGrp="1"/>
          </p:cNvSpPr>
          <p:nvPr>
            <p:ph type="sldNum" sz="quarter" idx="5"/>
          </p:nvPr>
        </p:nvSpPr>
        <p:spPr/>
        <p:txBody>
          <a:bodyPr/>
          <a:lstStyle/>
          <a:p>
            <a:pPr>
              <a:defRPr/>
            </a:pPr>
            <a:fld id="{877F9D41-AB76-4FC1-AC78-D1027071F566}" type="slidenum">
              <a:rPr lang="zh-CN" altLang="en-US" smtClean="0"/>
              <a:pPr>
                <a:defRPr/>
              </a:pPr>
              <a:t>24</a:t>
            </a:fld>
            <a:endParaRPr lang="en-US" altLang="zh-CN"/>
          </a:p>
        </p:txBody>
      </p:sp>
    </p:spTree>
    <p:extLst>
      <p:ext uri="{BB962C8B-B14F-4D97-AF65-F5344CB8AC3E}">
        <p14:creationId xmlns:p14="http://schemas.microsoft.com/office/powerpoint/2010/main" val="473010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7F9D41-AB76-4FC1-AC78-D1027071F566}" type="slidenum">
              <a:rPr lang="zh-CN" altLang="en-US" smtClean="0"/>
              <a:pPr>
                <a:defRPr/>
              </a:pPr>
              <a:t>25</a:t>
            </a:fld>
            <a:endParaRPr lang="en-US" altLang="zh-CN"/>
          </a:p>
        </p:txBody>
      </p:sp>
    </p:spTree>
    <p:extLst>
      <p:ext uri="{BB962C8B-B14F-4D97-AF65-F5344CB8AC3E}">
        <p14:creationId xmlns:p14="http://schemas.microsoft.com/office/powerpoint/2010/main" val="1279327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dirty="0"/>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A315D5C-ABA6-44F3-8095-4FFE028FF8CB}" type="slidenum">
              <a:rPr lang="zh-CN" altLang="en-US" sz="1100">
                <a:solidFill>
                  <a:schemeClr val="tx1"/>
                </a:solidFill>
                <a:latin typeface="Tahoma" panose="020B0604030504040204" pitchFamily="34" charset="0"/>
              </a:rPr>
              <a:pPr/>
              <a:t>28</a:t>
            </a:fld>
            <a:endParaRPr lang="en-US" altLang="zh-CN" sz="1100">
              <a:solidFill>
                <a:schemeClr val="tx1"/>
              </a:solidFill>
              <a:latin typeface="Tahoma" panose="020B0604030504040204" pitchFamily="34" charset="0"/>
            </a:endParaRPr>
          </a:p>
        </p:txBody>
      </p:sp>
    </p:spTree>
    <p:extLst>
      <p:ext uri="{BB962C8B-B14F-4D97-AF65-F5344CB8AC3E}">
        <p14:creationId xmlns:p14="http://schemas.microsoft.com/office/powerpoint/2010/main" val="3171089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dirty="0"/>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A315D5C-ABA6-44F3-8095-4FFE028FF8CB}" type="slidenum">
              <a:rPr lang="zh-CN" altLang="en-US" sz="1100">
                <a:solidFill>
                  <a:schemeClr val="tx1"/>
                </a:solidFill>
                <a:latin typeface="Tahoma" panose="020B0604030504040204" pitchFamily="34" charset="0"/>
              </a:rPr>
              <a:pPr/>
              <a:t>29</a:t>
            </a:fld>
            <a:endParaRPr lang="en-US" altLang="zh-CN" sz="1100">
              <a:solidFill>
                <a:schemeClr val="tx1"/>
              </a:solidFill>
              <a:latin typeface="Tahoma" panose="020B0604030504040204" pitchFamily="34" charset="0"/>
            </a:endParaRPr>
          </a:p>
        </p:txBody>
      </p:sp>
    </p:spTree>
    <p:extLst>
      <p:ext uri="{BB962C8B-B14F-4D97-AF65-F5344CB8AC3E}">
        <p14:creationId xmlns:p14="http://schemas.microsoft.com/office/powerpoint/2010/main" val="3339329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dirty="0"/>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A315D5C-ABA6-44F3-8095-4FFE028FF8CB}" type="slidenum">
              <a:rPr lang="zh-CN" altLang="en-US" sz="1100">
                <a:solidFill>
                  <a:schemeClr val="tx1"/>
                </a:solidFill>
                <a:latin typeface="Tahoma" panose="020B0604030504040204" pitchFamily="34" charset="0"/>
              </a:rPr>
              <a:pPr/>
              <a:t>30</a:t>
            </a:fld>
            <a:endParaRPr lang="en-US" altLang="zh-CN" sz="1100">
              <a:solidFill>
                <a:schemeClr val="tx1"/>
              </a:solidFill>
              <a:latin typeface="Tahoma" panose="020B0604030504040204" pitchFamily="34" charset="0"/>
            </a:endParaRPr>
          </a:p>
        </p:txBody>
      </p:sp>
    </p:spTree>
    <p:extLst>
      <p:ext uri="{BB962C8B-B14F-4D97-AF65-F5344CB8AC3E}">
        <p14:creationId xmlns:p14="http://schemas.microsoft.com/office/powerpoint/2010/main" val="1566579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dirty="0"/>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A315D5C-ABA6-44F3-8095-4FFE028FF8CB}" type="slidenum">
              <a:rPr lang="zh-CN" altLang="en-US" sz="1100">
                <a:solidFill>
                  <a:schemeClr val="tx1"/>
                </a:solidFill>
                <a:latin typeface="Tahoma" panose="020B0604030504040204" pitchFamily="34" charset="0"/>
              </a:rPr>
              <a:pPr/>
              <a:t>2</a:t>
            </a:fld>
            <a:endParaRPr lang="en-US" altLang="zh-CN" sz="1100">
              <a:solidFill>
                <a:schemeClr val="tx1"/>
              </a:solidFill>
              <a:latin typeface="Tahoma" panose="020B0604030504040204" pitchFamily="34" charset="0"/>
            </a:endParaRPr>
          </a:p>
        </p:txBody>
      </p:sp>
    </p:spTree>
    <p:extLst>
      <p:ext uri="{BB962C8B-B14F-4D97-AF65-F5344CB8AC3E}">
        <p14:creationId xmlns:p14="http://schemas.microsoft.com/office/powerpoint/2010/main" val="272959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dirty="0"/>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A315D5C-ABA6-44F3-8095-4FFE028FF8CB}" type="slidenum">
              <a:rPr lang="zh-CN" altLang="en-US" sz="1100">
                <a:solidFill>
                  <a:schemeClr val="tx1"/>
                </a:solidFill>
                <a:latin typeface="Tahoma" panose="020B0604030504040204" pitchFamily="34" charset="0"/>
              </a:rPr>
              <a:pPr/>
              <a:t>31</a:t>
            </a:fld>
            <a:endParaRPr lang="en-US" altLang="zh-CN" sz="1100">
              <a:solidFill>
                <a:schemeClr val="tx1"/>
              </a:solidFill>
              <a:latin typeface="Tahoma" panose="020B0604030504040204" pitchFamily="34" charset="0"/>
            </a:endParaRPr>
          </a:p>
        </p:txBody>
      </p:sp>
    </p:spTree>
    <p:extLst>
      <p:ext uri="{BB962C8B-B14F-4D97-AF65-F5344CB8AC3E}">
        <p14:creationId xmlns:p14="http://schemas.microsoft.com/office/powerpoint/2010/main" val="3239087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dirty="0"/>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A315D5C-ABA6-44F3-8095-4FFE028FF8CB}" type="slidenum">
              <a:rPr lang="zh-CN" altLang="en-US" sz="1100">
                <a:solidFill>
                  <a:schemeClr val="tx1"/>
                </a:solidFill>
                <a:latin typeface="Tahoma" panose="020B0604030504040204" pitchFamily="34" charset="0"/>
              </a:rPr>
              <a:pPr/>
              <a:t>32</a:t>
            </a:fld>
            <a:endParaRPr lang="en-US" altLang="zh-CN" sz="1100">
              <a:solidFill>
                <a:schemeClr val="tx1"/>
              </a:solidFill>
              <a:latin typeface="Tahoma" panose="020B0604030504040204" pitchFamily="34" charset="0"/>
            </a:endParaRPr>
          </a:p>
        </p:txBody>
      </p:sp>
    </p:spTree>
    <p:extLst>
      <p:ext uri="{BB962C8B-B14F-4D97-AF65-F5344CB8AC3E}">
        <p14:creationId xmlns:p14="http://schemas.microsoft.com/office/powerpoint/2010/main" val="11358487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dirty="0"/>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A315D5C-ABA6-44F3-8095-4FFE028FF8CB}" type="slidenum">
              <a:rPr lang="zh-CN" altLang="en-US" sz="1100">
                <a:solidFill>
                  <a:schemeClr val="tx1"/>
                </a:solidFill>
                <a:latin typeface="Tahoma" panose="020B0604030504040204" pitchFamily="34" charset="0"/>
              </a:rPr>
              <a:pPr/>
              <a:t>33</a:t>
            </a:fld>
            <a:endParaRPr lang="en-US" altLang="zh-CN" sz="1100">
              <a:solidFill>
                <a:schemeClr val="tx1"/>
              </a:solidFill>
              <a:latin typeface="Tahoma" panose="020B0604030504040204" pitchFamily="34" charset="0"/>
            </a:endParaRPr>
          </a:p>
        </p:txBody>
      </p:sp>
    </p:spTree>
    <p:extLst>
      <p:ext uri="{BB962C8B-B14F-4D97-AF65-F5344CB8AC3E}">
        <p14:creationId xmlns:p14="http://schemas.microsoft.com/office/powerpoint/2010/main" val="1223404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dirty="0"/>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A315D5C-ABA6-44F3-8095-4FFE028FF8CB}" type="slidenum">
              <a:rPr lang="zh-CN" altLang="en-US" sz="1100">
                <a:solidFill>
                  <a:schemeClr val="tx1"/>
                </a:solidFill>
                <a:latin typeface="Tahoma" panose="020B0604030504040204" pitchFamily="34" charset="0"/>
              </a:rPr>
              <a:pPr/>
              <a:t>34</a:t>
            </a:fld>
            <a:endParaRPr lang="en-US" altLang="zh-CN" sz="1100">
              <a:solidFill>
                <a:schemeClr val="tx1"/>
              </a:solidFill>
              <a:latin typeface="Tahoma" panose="020B0604030504040204" pitchFamily="34" charset="0"/>
            </a:endParaRPr>
          </a:p>
        </p:txBody>
      </p:sp>
    </p:spTree>
    <p:extLst>
      <p:ext uri="{BB962C8B-B14F-4D97-AF65-F5344CB8AC3E}">
        <p14:creationId xmlns:p14="http://schemas.microsoft.com/office/powerpoint/2010/main" val="1143064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en-AU" b="0" i="0" u="none" strike="noStrike" dirty="0" err="1">
                <a:solidFill>
                  <a:srgbClr val="212121"/>
                </a:solidFill>
                <a:effectLst/>
                <a:latin typeface="BlinkMacSystemFont"/>
              </a:rPr>
              <a:t>Viechtbauer</a:t>
            </a:r>
            <a:r>
              <a:rPr lang="en-AU" b="0" i="0" u="none" strike="noStrike" dirty="0">
                <a:solidFill>
                  <a:srgbClr val="212121"/>
                </a:solidFill>
                <a:effectLst/>
                <a:latin typeface="BlinkMacSystemFont"/>
              </a:rPr>
              <a:t>, W., &amp; Cheung, M. W. (2010). Outlier and influence diagnostics for meta-analysis. </a:t>
            </a:r>
            <a:r>
              <a:rPr lang="en-AU" b="0" i="1" u="none" strike="noStrike" dirty="0">
                <a:solidFill>
                  <a:srgbClr val="212121"/>
                </a:solidFill>
                <a:effectLst/>
                <a:latin typeface="BlinkMacSystemFont"/>
              </a:rPr>
              <a:t>Research synthesis methods</a:t>
            </a:r>
            <a:r>
              <a:rPr lang="en-AU" b="0" i="0" u="none" strike="noStrike" dirty="0">
                <a:solidFill>
                  <a:srgbClr val="212121"/>
                </a:solidFill>
                <a:effectLst/>
                <a:latin typeface="BlinkMacSystemFont"/>
              </a:rPr>
              <a:t>, </a:t>
            </a:r>
            <a:r>
              <a:rPr lang="en-AU" b="0" i="1" u="none" strike="noStrike" dirty="0">
                <a:solidFill>
                  <a:srgbClr val="212121"/>
                </a:solidFill>
                <a:effectLst/>
                <a:latin typeface="BlinkMacSystemFont"/>
              </a:rPr>
              <a:t>1</a:t>
            </a:r>
            <a:r>
              <a:rPr lang="en-AU" b="0" i="0" u="none" strike="noStrike" dirty="0">
                <a:solidFill>
                  <a:srgbClr val="212121"/>
                </a:solidFill>
                <a:effectLst/>
                <a:latin typeface="BlinkMacSystemFont"/>
              </a:rPr>
              <a:t>(2), 112–125. https://</a:t>
            </a:r>
            <a:r>
              <a:rPr lang="en-AU" b="0" i="0" u="none" strike="noStrike" dirty="0" err="1">
                <a:solidFill>
                  <a:srgbClr val="212121"/>
                </a:solidFill>
                <a:effectLst/>
                <a:latin typeface="BlinkMacSystemFont"/>
              </a:rPr>
              <a:t>doi.org</a:t>
            </a:r>
            <a:r>
              <a:rPr lang="en-AU" b="0" i="0" u="none" strike="noStrike" dirty="0">
                <a:solidFill>
                  <a:srgbClr val="212121"/>
                </a:solidFill>
                <a:effectLst/>
                <a:latin typeface="BlinkMacSystemFont"/>
              </a:rPr>
              <a:t>/10.1002/jrsm.11</a:t>
            </a:r>
          </a:p>
          <a:p>
            <a:r>
              <a:rPr lang="en-AU" b="0" i="0" u="none" strike="noStrike" dirty="0">
                <a:solidFill>
                  <a:srgbClr val="1C1D1E"/>
                </a:solidFill>
                <a:effectLst/>
                <a:latin typeface="Open Sans" panose="020B0606030504020204" pitchFamily="34" charset="0"/>
              </a:rPr>
              <a:t>Olkin, I., </a:t>
            </a:r>
            <a:r>
              <a:rPr lang="en-AU" b="0" i="0" u="none" strike="noStrike" dirty="0" err="1">
                <a:solidFill>
                  <a:srgbClr val="1C1D1E"/>
                </a:solidFill>
                <a:effectLst/>
                <a:latin typeface="Open Sans" panose="020B0606030504020204" pitchFamily="34" charset="0"/>
              </a:rPr>
              <a:t>Dahabreh</a:t>
            </a:r>
            <a:r>
              <a:rPr lang="en-AU" b="0" i="0" u="none" strike="noStrike" dirty="0">
                <a:solidFill>
                  <a:srgbClr val="1C1D1E"/>
                </a:solidFill>
                <a:effectLst/>
                <a:latin typeface="Open Sans" panose="020B0606030504020204" pitchFamily="34" charset="0"/>
              </a:rPr>
              <a:t>, I.J. and </a:t>
            </a:r>
            <a:r>
              <a:rPr lang="en-AU" b="0" i="0" u="none" strike="noStrike" dirty="0" err="1">
                <a:solidFill>
                  <a:srgbClr val="1C1D1E"/>
                </a:solidFill>
                <a:effectLst/>
                <a:latin typeface="Open Sans" panose="020B0606030504020204" pitchFamily="34" charset="0"/>
              </a:rPr>
              <a:t>Trikalinos</a:t>
            </a:r>
            <a:r>
              <a:rPr lang="en-AU" b="0" i="0" u="none" strike="noStrike" dirty="0">
                <a:solidFill>
                  <a:srgbClr val="1C1D1E"/>
                </a:solidFill>
                <a:effectLst/>
                <a:latin typeface="Open Sans" panose="020B0606030504020204" pitchFamily="34" charset="0"/>
              </a:rPr>
              <a:t>, T.A. (2012), GOSH – a graphical display of study heterogeneity. Res. Syn. Meth., 3: 214-223. </a:t>
            </a:r>
            <a:r>
              <a:rPr lang="en-AU" b="0" i="0" u="none" strike="noStrike" dirty="0">
                <a:effectLst/>
                <a:latin typeface="Open Sans" panose="020B0606030504020204" pitchFamily="34" charset="0"/>
                <a:hlinkClick r:id="rId3"/>
              </a:rPr>
              <a:t>https://doi.org/10.1002/jrsm.1053</a:t>
            </a:r>
            <a:endParaRPr lang="zh-CN" altLang="en-US" dirty="0"/>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A315D5C-ABA6-44F3-8095-4FFE028FF8CB}" type="slidenum">
              <a:rPr lang="zh-CN" altLang="en-US" sz="1100">
                <a:solidFill>
                  <a:schemeClr val="tx1"/>
                </a:solidFill>
                <a:latin typeface="Tahoma" panose="020B0604030504040204" pitchFamily="34" charset="0"/>
              </a:rPr>
              <a:pPr/>
              <a:t>35</a:t>
            </a:fld>
            <a:endParaRPr lang="en-US" altLang="zh-CN" sz="1100">
              <a:solidFill>
                <a:schemeClr val="tx1"/>
              </a:solidFill>
              <a:latin typeface="Tahoma" panose="020B0604030504040204" pitchFamily="34" charset="0"/>
            </a:endParaRPr>
          </a:p>
        </p:txBody>
      </p:sp>
    </p:spTree>
    <p:extLst>
      <p:ext uri="{BB962C8B-B14F-4D97-AF65-F5344CB8AC3E}">
        <p14:creationId xmlns:p14="http://schemas.microsoft.com/office/powerpoint/2010/main" val="15133576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dirty="0"/>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A315D5C-ABA6-44F3-8095-4FFE028FF8CB}" type="slidenum">
              <a:rPr lang="zh-CN" altLang="en-US" sz="1100">
                <a:solidFill>
                  <a:schemeClr val="tx1"/>
                </a:solidFill>
                <a:latin typeface="Tahoma" panose="020B0604030504040204" pitchFamily="34" charset="0"/>
              </a:rPr>
              <a:pPr/>
              <a:t>36</a:t>
            </a:fld>
            <a:endParaRPr lang="en-US" altLang="zh-CN" sz="1100">
              <a:solidFill>
                <a:schemeClr val="tx1"/>
              </a:solidFill>
              <a:latin typeface="Tahoma" panose="020B0604030504040204" pitchFamily="34" charset="0"/>
            </a:endParaRPr>
          </a:p>
        </p:txBody>
      </p:sp>
    </p:spTree>
    <p:extLst>
      <p:ext uri="{BB962C8B-B14F-4D97-AF65-F5344CB8AC3E}">
        <p14:creationId xmlns:p14="http://schemas.microsoft.com/office/powerpoint/2010/main" val="2015341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dirty="0"/>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A315D5C-ABA6-44F3-8095-4FFE028FF8CB}" type="slidenum">
              <a:rPr lang="zh-CN" altLang="en-US" sz="1100">
                <a:solidFill>
                  <a:schemeClr val="tx1"/>
                </a:solidFill>
                <a:latin typeface="Tahoma" panose="020B0604030504040204" pitchFamily="34" charset="0"/>
              </a:rPr>
              <a:pPr/>
              <a:t>37</a:t>
            </a:fld>
            <a:endParaRPr lang="en-US" altLang="zh-CN" sz="1100">
              <a:solidFill>
                <a:schemeClr val="tx1"/>
              </a:solidFill>
              <a:latin typeface="Tahoma" panose="020B0604030504040204" pitchFamily="34" charset="0"/>
            </a:endParaRPr>
          </a:p>
        </p:txBody>
      </p:sp>
    </p:spTree>
    <p:extLst>
      <p:ext uri="{BB962C8B-B14F-4D97-AF65-F5344CB8AC3E}">
        <p14:creationId xmlns:p14="http://schemas.microsoft.com/office/powerpoint/2010/main" val="3692417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dirty="0"/>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A315D5C-ABA6-44F3-8095-4FFE028FF8CB}" type="slidenum">
              <a:rPr lang="zh-CN" altLang="en-US" sz="1100">
                <a:solidFill>
                  <a:schemeClr val="tx1"/>
                </a:solidFill>
                <a:latin typeface="Tahoma" panose="020B0604030504040204" pitchFamily="34" charset="0"/>
              </a:rPr>
              <a:pPr/>
              <a:t>38</a:t>
            </a:fld>
            <a:endParaRPr lang="en-US" altLang="zh-CN" sz="1100">
              <a:solidFill>
                <a:schemeClr val="tx1"/>
              </a:solidFill>
              <a:latin typeface="Tahoma" panose="020B0604030504040204" pitchFamily="34" charset="0"/>
            </a:endParaRPr>
          </a:p>
        </p:txBody>
      </p:sp>
    </p:spTree>
    <p:extLst>
      <p:ext uri="{BB962C8B-B14F-4D97-AF65-F5344CB8AC3E}">
        <p14:creationId xmlns:p14="http://schemas.microsoft.com/office/powerpoint/2010/main" val="380811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dirty="0"/>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A315D5C-ABA6-44F3-8095-4FFE028FF8CB}" type="slidenum">
              <a:rPr lang="zh-CN" altLang="en-US" sz="1100">
                <a:solidFill>
                  <a:schemeClr val="tx1"/>
                </a:solidFill>
                <a:latin typeface="Tahoma" panose="020B0604030504040204" pitchFamily="34" charset="0"/>
              </a:rPr>
              <a:pPr/>
              <a:t>39</a:t>
            </a:fld>
            <a:endParaRPr lang="en-US" altLang="zh-CN" sz="1100">
              <a:solidFill>
                <a:schemeClr val="tx1"/>
              </a:solidFill>
              <a:latin typeface="Tahoma" panose="020B0604030504040204" pitchFamily="34" charset="0"/>
            </a:endParaRPr>
          </a:p>
        </p:txBody>
      </p:sp>
    </p:spTree>
    <p:extLst>
      <p:ext uri="{BB962C8B-B14F-4D97-AF65-F5344CB8AC3E}">
        <p14:creationId xmlns:p14="http://schemas.microsoft.com/office/powerpoint/2010/main" val="3450662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因为只有效应量非常大的小样本研究被发表，而不显著的小效应量的小样本研究被遗漏）</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意味着左下角会缺失效应量较小的小样本研究</a:t>
            </a:r>
          </a:p>
          <a:p>
            <a:endParaRPr lang="zh-CN" altLang="en-US" dirty="0"/>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A315D5C-ABA6-44F3-8095-4FFE028FF8CB}" type="slidenum">
              <a:rPr lang="zh-CN" altLang="en-US" sz="1100">
                <a:solidFill>
                  <a:schemeClr val="tx1"/>
                </a:solidFill>
                <a:latin typeface="Tahoma" panose="020B0604030504040204" pitchFamily="34" charset="0"/>
              </a:rPr>
              <a:pPr/>
              <a:t>40</a:t>
            </a:fld>
            <a:endParaRPr lang="en-US" altLang="zh-CN" sz="1100">
              <a:solidFill>
                <a:schemeClr val="tx1"/>
              </a:solidFill>
              <a:latin typeface="Tahoma" panose="020B0604030504040204" pitchFamily="34" charset="0"/>
            </a:endParaRPr>
          </a:p>
        </p:txBody>
      </p:sp>
    </p:spTree>
    <p:extLst>
      <p:ext uri="{BB962C8B-B14F-4D97-AF65-F5344CB8AC3E}">
        <p14:creationId xmlns:p14="http://schemas.microsoft.com/office/powerpoint/2010/main" val="699904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dirty="0"/>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A315D5C-ABA6-44F3-8095-4FFE028FF8CB}" type="slidenum">
              <a:rPr lang="zh-CN" altLang="en-US" sz="1100">
                <a:solidFill>
                  <a:schemeClr val="tx1"/>
                </a:solidFill>
                <a:latin typeface="Tahoma" panose="020B0604030504040204" pitchFamily="34" charset="0"/>
              </a:rPr>
              <a:pPr/>
              <a:t>3</a:t>
            </a:fld>
            <a:endParaRPr lang="en-US" altLang="zh-CN" sz="1100">
              <a:solidFill>
                <a:schemeClr val="tx1"/>
              </a:solidFill>
              <a:latin typeface="Tahoma" panose="020B0604030504040204" pitchFamily="34" charset="0"/>
            </a:endParaRPr>
          </a:p>
        </p:txBody>
      </p:sp>
    </p:spTree>
    <p:extLst>
      <p:ext uri="{BB962C8B-B14F-4D97-AF65-F5344CB8AC3E}">
        <p14:creationId xmlns:p14="http://schemas.microsoft.com/office/powerpoint/2010/main" val="299513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dirty="0"/>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A315D5C-ABA6-44F3-8095-4FFE028FF8CB}" type="slidenum">
              <a:rPr lang="zh-CN" altLang="en-US" sz="1100">
                <a:solidFill>
                  <a:schemeClr val="tx1"/>
                </a:solidFill>
                <a:latin typeface="Tahoma" panose="020B0604030504040204" pitchFamily="34" charset="0"/>
              </a:rPr>
              <a:pPr/>
              <a:t>41</a:t>
            </a:fld>
            <a:endParaRPr lang="en-US" altLang="zh-CN" sz="1100">
              <a:solidFill>
                <a:schemeClr val="tx1"/>
              </a:solidFill>
              <a:latin typeface="Tahoma" panose="020B0604030504040204" pitchFamily="34" charset="0"/>
            </a:endParaRPr>
          </a:p>
        </p:txBody>
      </p:sp>
    </p:spTree>
    <p:extLst>
      <p:ext uri="{BB962C8B-B14F-4D97-AF65-F5344CB8AC3E}">
        <p14:creationId xmlns:p14="http://schemas.microsoft.com/office/powerpoint/2010/main" val="1751134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dirty="0"/>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A315D5C-ABA6-44F3-8095-4FFE028FF8CB}" type="slidenum">
              <a:rPr lang="zh-CN" altLang="en-US" sz="1100">
                <a:solidFill>
                  <a:schemeClr val="tx1"/>
                </a:solidFill>
                <a:latin typeface="Tahoma" panose="020B0604030504040204" pitchFamily="34" charset="0"/>
              </a:rPr>
              <a:pPr/>
              <a:t>42</a:t>
            </a:fld>
            <a:endParaRPr lang="en-US" altLang="zh-CN" sz="1100">
              <a:solidFill>
                <a:schemeClr val="tx1"/>
              </a:solidFill>
              <a:latin typeface="Tahoma" panose="020B0604030504040204" pitchFamily="34" charset="0"/>
            </a:endParaRPr>
          </a:p>
        </p:txBody>
      </p:sp>
    </p:spTree>
    <p:extLst>
      <p:ext uri="{BB962C8B-B14F-4D97-AF65-F5344CB8AC3E}">
        <p14:creationId xmlns:p14="http://schemas.microsoft.com/office/powerpoint/2010/main" val="1104415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7F9D41-AB76-4FC1-AC78-D1027071F566}" type="slidenum">
              <a:rPr lang="zh-CN" altLang="en-US" smtClean="0"/>
              <a:pPr>
                <a:defRPr/>
              </a:pPr>
              <a:t>43</a:t>
            </a:fld>
            <a:endParaRPr lang="en-US" altLang="zh-CN"/>
          </a:p>
        </p:txBody>
      </p:sp>
    </p:spTree>
    <p:extLst>
      <p:ext uri="{BB962C8B-B14F-4D97-AF65-F5344CB8AC3E}">
        <p14:creationId xmlns:p14="http://schemas.microsoft.com/office/powerpoint/2010/main" val="583499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Meta-analysis</a:t>
            </a:r>
            <a:r>
              <a:rPr lang="zh-CN" altLang="en-US" dirty="0"/>
              <a:t>本质是看不见</a:t>
            </a:r>
            <a:r>
              <a:rPr lang="en-US" altLang="zh-CN" dirty="0"/>
              <a:t>level1</a:t>
            </a:r>
            <a:r>
              <a:rPr lang="zh-CN" altLang="en-US" dirty="0"/>
              <a:t>数据的</a:t>
            </a:r>
            <a:r>
              <a:rPr lang="en-US" altLang="zh-CN" dirty="0"/>
              <a:t>2-level HLM</a:t>
            </a:r>
          </a:p>
          <a:p>
            <a:r>
              <a:rPr lang="zh-CN" altLang="en-US" dirty="0"/>
              <a:t>所以</a:t>
            </a:r>
            <a:r>
              <a:rPr lang="en-US" altLang="zh-CN" dirty="0"/>
              <a:t>3 level</a:t>
            </a:r>
            <a:r>
              <a:rPr lang="zh-CN" altLang="en-US" dirty="0"/>
              <a:t>的</a:t>
            </a:r>
            <a:r>
              <a:rPr lang="en-US" altLang="zh-CN" dirty="0"/>
              <a:t>meta-analysis</a:t>
            </a:r>
            <a:r>
              <a:rPr lang="zh-CN" altLang="en-US" dirty="0"/>
              <a:t>本质上就是正常的</a:t>
            </a:r>
            <a:r>
              <a:rPr lang="en-US" altLang="zh-CN" dirty="0"/>
              <a:t>2-level HLM</a:t>
            </a:r>
          </a:p>
          <a:p>
            <a:r>
              <a:rPr lang="zh-CN" altLang="en-US" dirty="0"/>
              <a:t>这样做的目的是将方差分离</a:t>
            </a:r>
            <a:r>
              <a:rPr lang="en-US" altLang="zh-CN" dirty="0"/>
              <a:t>. </a:t>
            </a:r>
            <a:r>
              <a:rPr lang="zh-CN" altLang="en-US" dirty="0"/>
              <a:t>但这意味着</a:t>
            </a:r>
            <a:r>
              <a:rPr lang="en-US" altLang="zh-CN" dirty="0"/>
              <a:t>, </a:t>
            </a:r>
            <a:r>
              <a:rPr lang="zh-CN" altLang="en-US" dirty="0"/>
              <a:t>必须有一个变量</a:t>
            </a:r>
            <a:r>
              <a:rPr lang="en-US" altLang="zh-CN" dirty="0"/>
              <a:t>, </a:t>
            </a:r>
            <a:r>
              <a:rPr lang="zh-CN" altLang="en-US" dirty="0"/>
              <a:t>来解释多出来的这一层</a:t>
            </a:r>
            <a:r>
              <a:rPr lang="en-US" altLang="zh-CN" dirty="0"/>
              <a:t>.</a:t>
            </a:r>
          </a:p>
        </p:txBody>
      </p:sp>
      <p:sp>
        <p:nvSpPr>
          <p:cNvPr id="4" name="Slide Number Placeholder 3"/>
          <p:cNvSpPr>
            <a:spLocks noGrp="1"/>
          </p:cNvSpPr>
          <p:nvPr>
            <p:ph type="sldNum" sz="quarter" idx="5"/>
          </p:nvPr>
        </p:nvSpPr>
        <p:spPr/>
        <p:txBody>
          <a:bodyPr/>
          <a:lstStyle/>
          <a:p>
            <a:pPr>
              <a:defRPr/>
            </a:pPr>
            <a:fld id="{877F9D41-AB76-4FC1-AC78-D1027071F566}" type="slidenum">
              <a:rPr lang="zh-CN" altLang="en-US" smtClean="0"/>
              <a:pPr>
                <a:defRPr/>
              </a:pPr>
              <a:t>44</a:t>
            </a:fld>
            <a:endParaRPr lang="en-US" altLang="zh-CN"/>
          </a:p>
        </p:txBody>
      </p:sp>
    </p:spTree>
    <p:extLst>
      <p:ext uri="{BB962C8B-B14F-4D97-AF65-F5344CB8AC3E}">
        <p14:creationId xmlns:p14="http://schemas.microsoft.com/office/powerpoint/2010/main" val="39937918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en-AU" b="0" i="0" u="none" strike="noStrike" dirty="0" err="1">
                <a:solidFill>
                  <a:srgbClr val="333333"/>
                </a:solidFill>
                <a:effectLst/>
                <a:latin typeface="Arial" panose="020B0604020202020204" pitchFamily="34" charset="0"/>
              </a:rPr>
              <a:t>Szaszi</a:t>
            </a:r>
            <a:r>
              <a:rPr lang="en-AU" b="0" i="0" u="none" strike="noStrike" dirty="0">
                <a:solidFill>
                  <a:srgbClr val="333333"/>
                </a:solidFill>
                <a:effectLst/>
                <a:latin typeface="Arial" panose="020B0604020202020204" pitchFamily="34" charset="0"/>
              </a:rPr>
              <a:t>, B., </a:t>
            </a:r>
            <a:r>
              <a:rPr lang="en-AU" b="0" i="0" u="none" strike="noStrike" dirty="0" err="1">
                <a:solidFill>
                  <a:srgbClr val="333333"/>
                </a:solidFill>
                <a:effectLst/>
                <a:latin typeface="Arial" panose="020B0604020202020204" pitchFamily="34" charset="0"/>
              </a:rPr>
              <a:t>Higney</a:t>
            </a:r>
            <a:r>
              <a:rPr lang="en-AU" b="0" i="0" u="none" strike="noStrike" dirty="0">
                <a:solidFill>
                  <a:srgbClr val="333333"/>
                </a:solidFill>
                <a:effectLst/>
                <a:latin typeface="Arial" panose="020B0604020202020204" pitchFamily="34" charset="0"/>
              </a:rPr>
              <a:t>, A., Charlton, A., Gelman, A., </a:t>
            </a:r>
            <a:r>
              <a:rPr lang="en-AU" b="0" i="0" u="none" strike="noStrike" dirty="0" err="1">
                <a:solidFill>
                  <a:srgbClr val="333333"/>
                </a:solidFill>
                <a:effectLst/>
                <a:latin typeface="Arial" panose="020B0604020202020204" pitchFamily="34" charset="0"/>
              </a:rPr>
              <a:t>Ziano</a:t>
            </a:r>
            <a:r>
              <a:rPr lang="en-AU" b="0" i="0" u="none" strike="noStrike" dirty="0">
                <a:solidFill>
                  <a:srgbClr val="333333"/>
                </a:solidFill>
                <a:effectLst/>
                <a:latin typeface="Arial" panose="020B0604020202020204" pitchFamily="34" charset="0"/>
              </a:rPr>
              <a:t>, I., </a:t>
            </a:r>
            <a:r>
              <a:rPr lang="en-AU" b="0" i="0" u="none" strike="noStrike" dirty="0" err="1">
                <a:solidFill>
                  <a:srgbClr val="333333"/>
                </a:solidFill>
                <a:effectLst/>
                <a:latin typeface="Arial" panose="020B0604020202020204" pitchFamily="34" charset="0"/>
              </a:rPr>
              <a:t>Aczel</a:t>
            </a:r>
            <a:r>
              <a:rPr lang="en-AU" b="0" i="0" u="none" strike="noStrike" dirty="0">
                <a:solidFill>
                  <a:srgbClr val="333333"/>
                </a:solidFill>
                <a:effectLst/>
                <a:latin typeface="Arial" panose="020B0604020202020204" pitchFamily="34" charset="0"/>
              </a:rPr>
              <a:t>, B., Goldstein, D. G., Yeager, D. S., &amp; Tipton, E. (2022). No reason to expect large and consistent effects of nudge interventions. </a:t>
            </a:r>
            <a:r>
              <a:rPr lang="en-AU" b="0" i="1" u="none" strike="noStrike" dirty="0">
                <a:solidFill>
                  <a:srgbClr val="333333"/>
                </a:solidFill>
                <a:effectLst/>
                <a:latin typeface="Arial" panose="020B0604020202020204" pitchFamily="34" charset="0"/>
              </a:rPr>
              <a:t>PNAS Proceedings of the National Academy of Sciences of the United States of America, 119</a:t>
            </a:r>
            <a:r>
              <a:rPr lang="en-AU" b="0" i="0" u="none" strike="noStrike" dirty="0">
                <a:solidFill>
                  <a:srgbClr val="333333"/>
                </a:solidFill>
                <a:effectLst/>
                <a:latin typeface="Arial" panose="020B0604020202020204" pitchFamily="34" charset="0"/>
              </a:rPr>
              <a:t>(31), 1. </a:t>
            </a:r>
            <a:r>
              <a:rPr lang="en-AU" b="0" i="0" u="none" strike="noStrike" dirty="0">
                <a:solidFill>
                  <a:srgbClr val="2C72B7"/>
                </a:solidFill>
                <a:effectLst/>
                <a:latin typeface="Arial" panose="020B0604020202020204" pitchFamily="34" charset="0"/>
                <a:hlinkClick r:id="rId3"/>
              </a:rPr>
              <a:t>https://doi.org/10.1073/pnas.2200732119</a:t>
            </a:r>
            <a:endParaRPr lang="zh-CN" altLang="en-US" dirty="0"/>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A315D5C-ABA6-44F3-8095-4FFE028FF8CB}" type="slidenum">
              <a:rPr lang="zh-CN" altLang="en-US" sz="1100">
                <a:solidFill>
                  <a:schemeClr val="tx1"/>
                </a:solidFill>
                <a:latin typeface="Tahoma" panose="020B0604030504040204" pitchFamily="34" charset="0"/>
              </a:rPr>
              <a:pPr/>
              <a:t>45</a:t>
            </a:fld>
            <a:endParaRPr lang="en-US" altLang="zh-CN" sz="1100">
              <a:solidFill>
                <a:schemeClr val="tx1"/>
              </a:solidFill>
              <a:latin typeface="Tahoma" panose="020B0604030504040204" pitchFamily="34" charset="0"/>
            </a:endParaRPr>
          </a:p>
        </p:txBody>
      </p:sp>
    </p:spTree>
    <p:extLst>
      <p:ext uri="{BB962C8B-B14F-4D97-AF65-F5344CB8AC3E}">
        <p14:creationId xmlns:p14="http://schemas.microsoft.com/office/powerpoint/2010/main" val="506893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dirty="0"/>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A315D5C-ABA6-44F3-8095-4FFE028FF8CB}" type="slidenum">
              <a:rPr lang="zh-CN" altLang="en-US" sz="1100">
                <a:solidFill>
                  <a:schemeClr val="tx1"/>
                </a:solidFill>
                <a:latin typeface="Tahoma" panose="020B0604030504040204" pitchFamily="34" charset="0"/>
              </a:rPr>
              <a:pPr/>
              <a:t>4</a:t>
            </a:fld>
            <a:endParaRPr lang="en-US" altLang="zh-CN" sz="1100">
              <a:solidFill>
                <a:schemeClr val="tx1"/>
              </a:solidFill>
              <a:latin typeface="Tahoma" panose="020B060403050404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lvl="1">
              <a:spcAft>
                <a:spcPts val="600"/>
              </a:spcAft>
              <a:defRPr/>
            </a:pPr>
            <a:r>
              <a:rPr lang="en-AU" sz="1200" dirty="0">
                <a:solidFill>
                  <a:srgbClr val="333333"/>
                </a:solidFill>
              </a:rPr>
              <a:t>- Lu, J., Yao, J., Zhou, Z., &amp; Wang, X. T. (X.). (2023). Age effects on delay discounting across the lifespan: A meta-analytical approach to theory comparison and model development. Psychological Bulletin, 149(7-8), 447–486. </a:t>
            </a:r>
            <a:r>
              <a:rPr lang="en-AU" sz="1200" dirty="0">
                <a:solidFill>
                  <a:srgbClr val="333333"/>
                </a:solidFill>
                <a:hlinkClick r:id="rId3">
                  <a:extLst>
                    <a:ext uri="{A12FA001-AC4F-418D-AE19-62706E023703}">
                      <ahyp:hlinkClr xmlns:ahyp="http://schemas.microsoft.com/office/drawing/2018/hyperlinkcolor" val="tx"/>
                    </a:ext>
                  </a:extLst>
                </a:hlinkClick>
              </a:rPr>
              <a:t>https://doi.org/10.1037/bul0000396</a:t>
            </a:r>
            <a:endParaRPr lang="en-AU" altLang="zh-CN" sz="1200" dirty="0">
              <a:solidFill>
                <a:srgbClr val="333333"/>
              </a:solidFill>
            </a:endParaRPr>
          </a:p>
          <a:p>
            <a:pPr lvl="1">
              <a:spcAft>
                <a:spcPts val="600"/>
              </a:spcAft>
              <a:defRPr/>
            </a:pPr>
            <a:r>
              <a:rPr lang="en-AU" sz="1200" b="0" i="0" u="none" strike="noStrike" dirty="0">
                <a:solidFill>
                  <a:srgbClr val="333333"/>
                </a:solidFill>
                <a:effectLst/>
              </a:rPr>
              <a:t>- Wulff, D. U., Mergenthaler-Canseco, M., &amp; </a:t>
            </a:r>
            <a:r>
              <a:rPr lang="en-AU" sz="1200" b="0" i="0" u="none" strike="noStrike" dirty="0" err="1">
                <a:solidFill>
                  <a:srgbClr val="333333"/>
                </a:solidFill>
                <a:effectLst/>
              </a:rPr>
              <a:t>Hertwig</a:t>
            </a:r>
            <a:r>
              <a:rPr lang="en-AU" sz="1200" b="0" i="0" u="none" strike="noStrike" dirty="0">
                <a:solidFill>
                  <a:srgbClr val="333333"/>
                </a:solidFill>
                <a:effectLst/>
              </a:rPr>
              <a:t>, R. (2018). A meta-analytic review of two modes of learning and the description-experience gap. </a:t>
            </a:r>
            <a:r>
              <a:rPr lang="en-AU" sz="1200" b="0" i="1" u="none" strike="noStrike" dirty="0">
                <a:solidFill>
                  <a:srgbClr val="333333"/>
                </a:solidFill>
                <a:effectLst/>
              </a:rPr>
              <a:t>Psychological Bulletin, 144</a:t>
            </a:r>
            <a:r>
              <a:rPr lang="en-AU" sz="1200" b="0" i="0" u="none" strike="noStrike" dirty="0">
                <a:solidFill>
                  <a:srgbClr val="333333"/>
                </a:solidFill>
                <a:effectLst/>
              </a:rPr>
              <a:t>(2), 140–176. </a:t>
            </a:r>
            <a:r>
              <a:rPr lang="en-AU" sz="1200" b="0" i="0" u="none" strike="noStrike" dirty="0">
                <a:solidFill>
                  <a:srgbClr val="2C72B7"/>
                </a:solidFill>
                <a:effectLst/>
                <a:hlinkClick r:id="rId4"/>
              </a:rPr>
              <a:t>https://doi.org/10.1037/bul0000115</a:t>
            </a:r>
            <a:endParaRPr lang="en-SG" altLang="zh-CN" sz="1600" dirty="0"/>
          </a:p>
          <a:p>
            <a:endParaRPr lang="zh-CN" altLang="en-US" dirty="0"/>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A315D5C-ABA6-44F3-8095-4FFE028FF8CB}" type="slidenum">
              <a:rPr lang="zh-CN" altLang="en-US" sz="1100">
                <a:solidFill>
                  <a:schemeClr val="tx1"/>
                </a:solidFill>
                <a:latin typeface="Tahoma" panose="020B0604030504040204" pitchFamily="34" charset="0"/>
              </a:rPr>
              <a:pPr/>
              <a:t>5</a:t>
            </a:fld>
            <a:endParaRPr lang="en-US" altLang="zh-CN" sz="1100">
              <a:solidFill>
                <a:schemeClr val="tx1"/>
              </a:solidFill>
              <a:latin typeface="Tahoma" panose="020B0604030504040204" pitchFamily="34" charset="0"/>
            </a:endParaRPr>
          </a:p>
        </p:txBody>
      </p:sp>
    </p:spTree>
    <p:extLst>
      <p:ext uri="{BB962C8B-B14F-4D97-AF65-F5344CB8AC3E}">
        <p14:creationId xmlns:p14="http://schemas.microsoft.com/office/powerpoint/2010/main" val="1436563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dirty="0"/>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A315D5C-ABA6-44F3-8095-4FFE028FF8CB}" type="slidenum">
              <a:rPr lang="zh-CN" altLang="en-US" sz="1100">
                <a:solidFill>
                  <a:schemeClr val="tx1"/>
                </a:solidFill>
                <a:latin typeface="Tahoma" panose="020B0604030504040204" pitchFamily="34" charset="0"/>
              </a:rPr>
              <a:pPr/>
              <a:t>6</a:t>
            </a:fld>
            <a:endParaRPr lang="en-US" altLang="zh-CN" sz="1100">
              <a:solidFill>
                <a:schemeClr val="tx1"/>
              </a:solidFill>
              <a:latin typeface="Tahoma" panose="020B0604030504040204" pitchFamily="34" charset="0"/>
            </a:endParaRPr>
          </a:p>
        </p:txBody>
      </p:sp>
    </p:spTree>
    <p:extLst>
      <p:ext uri="{BB962C8B-B14F-4D97-AF65-F5344CB8AC3E}">
        <p14:creationId xmlns:p14="http://schemas.microsoft.com/office/powerpoint/2010/main" val="4203008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a:ln/>
        </p:spPr>
      </p:sp>
      <p:sp>
        <p:nvSpPr>
          <p:cNvPr id="163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dirty="0"/>
          </a:p>
        </p:txBody>
      </p:sp>
      <p:sp>
        <p:nvSpPr>
          <p:cNvPr id="163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23723DB-8FE0-4989-9CD5-833930A43940}" type="slidenum">
              <a:rPr lang="zh-CN" altLang="en-US" sz="1100">
                <a:solidFill>
                  <a:schemeClr val="tx1"/>
                </a:solidFill>
                <a:latin typeface="Tahoma" panose="020B0604030504040204" pitchFamily="34" charset="0"/>
              </a:rPr>
              <a:pPr/>
              <a:t>7</a:t>
            </a:fld>
            <a:endParaRPr lang="en-US" altLang="zh-CN" sz="1100">
              <a:solidFill>
                <a:schemeClr val="tx1"/>
              </a:solidFill>
              <a:latin typeface="Tahoma" panose="020B0604030504040204" pitchFamily="34" charset="0"/>
            </a:endParaRPr>
          </a:p>
        </p:txBody>
      </p:sp>
    </p:spTree>
    <p:extLst>
      <p:ext uri="{BB962C8B-B14F-4D97-AF65-F5344CB8AC3E}">
        <p14:creationId xmlns:p14="http://schemas.microsoft.com/office/powerpoint/2010/main" val="14974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dirty="0"/>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A315D5C-ABA6-44F3-8095-4FFE028FF8CB}" type="slidenum">
              <a:rPr lang="zh-CN" altLang="en-US" sz="1100">
                <a:solidFill>
                  <a:schemeClr val="tx1"/>
                </a:solidFill>
                <a:latin typeface="Tahoma" panose="020B0604030504040204" pitchFamily="34" charset="0"/>
              </a:rPr>
              <a:pPr/>
              <a:t>8</a:t>
            </a:fld>
            <a:endParaRPr lang="en-US" altLang="zh-CN" sz="1100">
              <a:solidFill>
                <a:schemeClr val="tx1"/>
              </a:solidFill>
              <a:latin typeface="Tahoma" panose="020B0604030504040204" pitchFamily="34" charset="0"/>
            </a:endParaRPr>
          </a:p>
        </p:txBody>
      </p:sp>
    </p:spTree>
    <p:extLst>
      <p:ext uri="{BB962C8B-B14F-4D97-AF65-F5344CB8AC3E}">
        <p14:creationId xmlns:p14="http://schemas.microsoft.com/office/powerpoint/2010/main" val="378833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dirty="0"/>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A315D5C-ABA6-44F3-8095-4FFE028FF8CB}" type="slidenum">
              <a:rPr lang="zh-CN" altLang="en-US" sz="1100">
                <a:solidFill>
                  <a:schemeClr val="tx1"/>
                </a:solidFill>
                <a:latin typeface="Tahoma" panose="020B0604030504040204" pitchFamily="34" charset="0"/>
              </a:rPr>
              <a:pPr/>
              <a:t>9</a:t>
            </a:fld>
            <a:endParaRPr lang="en-US" altLang="zh-CN" sz="1100">
              <a:solidFill>
                <a:schemeClr val="tx1"/>
              </a:solidFill>
              <a:latin typeface="Tahoma" panose="020B0604030504040204" pitchFamily="34" charset="0"/>
            </a:endParaRPr>
          </a:p>
        </p:txBody>
      </p:sp>
    </p:spTree>
    <p:extLst>
      <p:ext uri="{BB962C8B-B14F-4D97-AF65-F5344CB8AC3E}">
        <p14:creationId xmlns:p14="http://schemas.microsoft.com/office/powerpoint/2010/main" val="1802077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B6FD1DAD-A0E9-4C5F-8F6E-61BC764B0ED9}" type="datetime1">
              <a:rPr lang="en-US" altLang="zh-CN"/>
              <a:pPr>
                <a:defRPr/>
              </a:pPr>
              <a:t>6/3/24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DB25BF5-4D54-43E4-B1B6-DB31407333BB}" type="slidenum">
              <a:rPr lang="zh-CN" altLang="en-US"/>
              <a:pPr>
                <a:defRPr/>
              </a:pPr>
              <a:t>‹#›</a:t>
            </a:fld>
            <a:endParaRPr lang="zh-CN" altLang="en-US"/>
          </a:p>
        </p:txBody>
      </p:sp>
    </p:spTree>
    <p:extLst>
      <p:ext uri="{BB962C8B-B14F-4D97-AF65-F5344CB8AC3E}">
        <p14:creationId xmlns:p14="http://schemas.microsoft.com/office/powerpoint/2010/main" val="2338266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fld id="{4127EAD6-B96F-4966-A5C8-C37EF81AF40D}" type="datetime1">
              <a:rPr lang="en-US" altLang="zh-CN"/>
              <a:pPr>
                <a:defRPr/>
              </a:pPr>
              <a:t>6/3/24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1FF038E-2381-41E4-A79F-F66DE7FA3052}" type="slidenum">
              <a:rPr lang="zh-CN" altLang="en-US"/>
              <a:pPr>
                <a:defRPr/>
              </a:pPr>
              <a:t>‹#›</a:t>
            </a:fld>
            <a:endParaRPr lang="zh-CN" altLang="en-US"/>
          </a:p>
        </p:txBody>
      </p:sp>
    </p:spTree>
    <p:extLst>
      <p:ext uri="{BB962C8B-B14F-4D97-AF65-F5344CB8AC3E}">
        <p14:creationId xmlns:p14="http://schemas.microsoft.com/office/powerpoint/2010/main" val="3830293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fld id="{667E387C-557E-442E-A1E1-6C8B4D780C5E}" type="datetime1">
              <a:rPr lang="en-US" altLang="zh-CN"/>
              <a:pPr>
                <a:defRPr/>
              </a:pPr>
              <a:t>6/3/24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74D9A1E-2705-4634-B20E-508F7E0691A9}" type="slidenum">
              <a:rPr lang="zh-CN" altLang="en-US"/>
              <a:pPr>
                <a:defRPr/>
              </a:pPr>
              <a:t>‹#›</a:t>
            </a:fld>
            <a:endParaRPr lang="zh-CN" altLang="en-US"/>
          </a:p>
        </p:txBody>
      </p:sp>
    </p:spTree>
    <p:extLst>
      <p:ext uri="{BB962C8B-B14F-4D97-AF65-F5344CB8AC3E}">
        <p14:creationId xmlns:p14="http://schemas.microsoft.com/office/powerpoint/2010/main" val="4067376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A1F70D59-28BF-41F5-A8B5-30AB0CF815EC}" type="datetime1">
              <a:rPr lang="en-US" altLang="zh-CN"/>
              <a:pPr>
                <a:defRPr/>
              </a:pPr>
              <a:t>6/3/24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80F285F-FE64-403C-A155-26CAC3448D52}" type="slidenum">
              <a:rPr lang="zh-CN" altLang="en-US"/>
              <a:pPr>
                <a:defRPr/>
              </a:pPr>
              <a:t>‹#›</a:t>
            </a:fld>
            <a:endParaRPr lang="zh-CN" altLang="en-US"/>
          </a:p>
        </p:txBody>
      </p:sp>
    </p:spTree>
    <p:extLst>
      <p:ext uri="{BB962C8B-B14F-4D97-AF65-F5344CB8AC3E}">
        <p14:creationId xmlns:p14="http://schemas.microsoft.com/office/powerpoint/2010/main" val="39765959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fld id="{5B7DBC58-410A-48C4-8D9E-2D68C9047213}" type="datetime1">
              <a:rPr lang="en-US" altLang="zh-CN"/>
              <a:pPr>
                <a:defRPr/>
              </a:pPr>
              <a:t>6/3/24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4E12A9F-427E-4BAC-8875-E7A275388E1C}" type="slidenum">
              <a:rPr lang="zh-CN" altLang="en-US"/>
              <a:pPr>
                <a:defRPr/>
              </a:pPr>
              <a:t>‹#›</a:t>
            </a:fld>
            <a:endParaRPr lang="zh-CN" altLang="en-US"/>
          </a:p>
        </p:txBody>
      </p:sp>
    </p:spTree>
    <p:extLst>
      <p:ext uri="{BB962C8B-B14F-4D97-AF65-F5344CB8AC3E}">
        <p14:creationId xmlns:p14="http://schemas.microsoft.com/office/powerpoint/2010/main" val="1549179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lvl1pPr>
              <a:defRPr/>
            </a:lvl1pPr>
          </a:lstStyle>
          <a:p>
            <a:pPr>
              <a:defRPr/>
            </a:pPr>
            <a:fld id="{6B50EE63-CD96-49D7-A9E6-8394D58CC91D}" type="datetime1">
              <a:rPr lang="en-US" altLang="zh-CN"/>
              <a:pPr>
                <a:defRPr/>
              </a:pPr>
              <a:t>6/3/24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CB22FEF-3B5E-48C9-A94F-E057CFD7082B}" type="slidenum">
              <a:rPr lang="zh-CN" altLang="en-US"/>
              <a:pPr>
                <a:defRPr/>
              </a:pPr>
              <a:t>‹#›</a:t>
            </a:fld>
            <a:endParaRPr lang="zh-CN" altLang="en-US"/>
          </a:p>
        </p:txBody>
      </p:sp>
    </p:spTree>
    <p:extLst>
      <p:ext uri="{BB962C8B-B14F-4D97-AF65-F5344CB8AC3E}">
        <p14:creationId xmlns:p14="http://schemas.microsoft.com/office/powerpoint/2010/main" val="3557795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p:cNvSpPr>
            <a:spLocks noGrp="1"/>
          </p:cNvSpPr>
          <p:nvPr>
            <p:ph type="dt" sz="half" idx="10"/>
          </p:nvPr>
        </p:nvSpPr>
        <p:spPr/>
        <p:txBody>
          <a:bodyPr/>
          <a:lstStyle>
            <a:lvl1pPr>
              <a:defRPr/>
            </a:lvl1pPr>
          </a:lstStyle>
          <a:p>
            <a:pPr>
              <a:defRPr/>
            </a:pPr>
            <a:fld id="{9847FEED-9FF9-4709-AF20-81795F75748A}" type="datetime1">
              <a:rPr lang="en-US" altLang="zh-CN"/>
              <a:pPr>
                <a:defRPr/>
              </a:pPr>
              <a:t>6/3/24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44B4079-990D-4D73-BB41-CF850A4985A3}" type="slidenum">
              <a:rPr lang="zh-CN" altLang="en-US"/>
              <a:pPr>
                <a:defRPr/>
              </a:pPr>
              <a:t>‹#›</a:t>
            </a:fld>
            <a:endParaRPr lang="zh-CN" altLang="en-US"/>
          </a:p>
        </p:txBody>
      </p:sp>
    </p:spTree>
    <p:extLst>
      <p:ext uri="{BB962C8B-B14F-4D97-AF65-F5344CB8AC3E}">
        <p14:creationId xmlns:p14="http://schemas.microsoft.com/office/powerpoint/2010/main" val="1325340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10"/>
          </p:nvPr>
        </p:nvSpPr>
        <p:spPr/>
        <p:txBody>
          <a:bodyPr/>
          <a:lstStyle>
            <a:lvl1pPr>
              <a:defRPr/>
            </a:lvl1pPr>
          </a:lstStyle>
          <a:p>
            <a:pPr>
              <a:defRPr/>
            </a:pPr>
            <a:fld id="{066B2DCB-DCF1-4117-AE26-D92577567A8C}" type="datetime1">
              <a:rPr lang="en-US" altLang="zh-CN"/>
              <a:pPr>
                <a:defRPr/>
              </a:pPr>
              <a:t>6/3/24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E6EDB658-1FBF-4C00-9779-BD43A3363A2B}" type="slidenum">
              <a:rPr lang="zh-CN" altLang="en-US"/>
              <a:pPr>
                <a:defRPr/>
              </a:pPr>
              <a:t>‹#›</a:t>
            </a:fld>
            <a:endParaRPr lang="zh-CN" altLang="en-US"/>
          </a:p>
        </p:txBody>
      </p:sp>
    </p:spTree>
    <p:extLst>
      <p:ext uri="{BB962C8B-B14F-4D97-AF65-F5344CB8AC3E}">
        <p14:creationId xmlns:p14="http://schemas.microsoft.com/office/powerpoint/2010/main" val="2021783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p:cNvSpPr>
            <a:spLocks noGrp="1"/>
          </p:cNvSpPr>
          <p:nvPr>
            <p:ph type="dt" sz="half" idx="10"/>
          </p:nvPr>
        </p:nvSpPr>
        <p:spPr/>
        <p:txBody>
          <a:bodyPr/>
          <a:lstStyle>
            <a:lvl1pPr>
              <a:defRPr/>
            </a:lvl1pPr>
          </a:lstStyle>
          <a:p>
            <a:pPr>
              <a:defRPr/>
            </a:pPr>
            <a:fld id="{2818D20C-293C-4114-9621-FCFD24A0F017}" type="datetime1">
              <a:rPr lang="en-US" altLang="zh-CN"/>
              <a:pPr>
                <a:defRPr/>
              </a:pPr>
              <a:t>6/3/24</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4EB904B1-F42E-486B-888B-5552299BD5B7}" type="slidenum">
              <a:rPr lang="zh-CN" altLang="en-US"/>
              <a:pPr>
                <a:defRPr/>
              </a:pPr>
              <a:t>‹#›</a:t>
            </a:fld>
            <a:endParaRPr lang="zh-CN" altLang="en-US"/>
          </a:p>
        </p:txBody>
      </p:sp>
    </p:spTree>
    <p:extLst>
      <p:ext uri="{BB962C8B-B14F-4D97-AF65-F5344CB8AC3E}">
        <p14:creationId xmlns:p14="http://schemas.microsoft.com/office/powerpoint/2010/main" val="868626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369E86A-0408-489B-8FC7-989FD26AF84B}" type="datetime1">
              <a:rPr lang="en-US" altLang="zh-CN"/>
              <a:pPr>
                <a:defRPr/>
              </a:pPr>
              <a:t>6/3/24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49E3881A-7C99-4365-8505-E5017433FF7F}" type="slidenum">
              <a:rPr lang="zh-CN" altLang="en-US"/>
              <a:pPr>
                <a:defRPr/>
              </a:pPr>
              <a:t>‹#›</a:t>
            </a:fld>
            <a:endParaRPr lang="zh-CN" altLang="en-US"/>
          </a:p>
        </p:txBody>
      </p:sp>
    </p:spTree>
    <p:extLst>
      <p:ext uri="{BB962C8B-B14F-4D97-AF65-F5344CB8AC3E}">
        <p14:creationId xmlns:p14="http://schemas.microsoft.com/office/powerpoint/2010/main" val="23205643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9CC5621-ED69-4ADF-B1CC-2C3EFC464E57}" type="datetime1">
              <a:rPr lang="en-US" altLang="zh-CN"/>
              <a:pPr>
                <a:defRPr/>
              </a:pPr>
              <a:t>6/3/24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022F8C9-C857-4658-85F2-B35B2C16405D}" type="slidenum">
              <a:rPr lang="zh-CN" altLang="en-US"/>
              <a:pPr>
                <a:defRPr/>
              </a:pPr>
              <a:t>‹#›</a:t>
            </a:fld>
            <a:endParaRPr lang="zh-CN" altLang="en-US"/>
          </a:p>
        </p:txBody>
      </p:sp>
    </p:spTree>
    <p:extLst>
      <p:ext uri="{BB962C8B-B14F-4D97-AF65-F5344CB8AC3E}">
        <p14:creationId xmlns:p14="http://schemas.microsoft.com/office/powerpoint/2010/main" val="3858633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fld id="{C8C31E75-4317-49DC-AAB7-268BF82B33B6}" type="datetime1">
              <a:rPr lang="en-US" altLang="zh-CN"/>
              <a:pPr>
                <a:defRPr/>
              </a:pPr>
              <a:t>6/3/24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F4B52A6-7F4E-4658-AAAB-ACBE9E4EA592}" type="slidenum">
              <a:rPr lang="zh-CN" altLang="en-US"/>
              <a:pPr>
                <a:defRPr/>
              </a:pPr>
              <a:t>‹#›</a:t>
            </a:fld>
            <a:endParaRPr lang="zh-CN" altLang="en-US"/>
          </a:p>
        </p:txBody>
      </p:sp>
    </p:spTree>
    <p:extLst>
      <p:ext uri="{BB962C8B-B14F-4D97-AF65-F5344CB8AC3E}">
        <p14:creationId xmlns:p14="http://schemas.microsoft.com/office/powerpoint/2010/main" val="42105050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92441D9-38FF-4B3B-B38F-8110AE35002C}" type="datetime1">
              <a:rPr lang="en-US" altLang="zh-CN"/>
              <a:pPr>
                <a:defRPr/>
              </a:pPr>
              <a:t>6/3/24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0907073-F724-4E2D-B175-3885A1E069A9}" type="slidenum">
              <a:rPr lang="zh-CN" altLang="en-US"/>
              <a:pPr>
                <a:defRPr/>
              </a:pPr>
              <a:t>‹#›</a:t>
            </a:fld>
            <a:endParaRPr lang="zh-CN" altLang="en-US"/>
          </a:p>
        </p:txBody>
      </p:sp>
    </p:spTree>
    <p:extLst>
      <p:ext uri="{BB962C8B-B14F-4D97-AF65-F5344CB8AC3E}">
        <p14:creationId xmlns:p14="http://schemas.microsoft.com/office/powerpoint/2010/main" val="11546893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fld id="{D21D23BE-C5B6-4C5A-BDC1-E5DE2B6FA115}" type="datetime1">
              <a:rPr lang="en-US" altLang="zh-CN"/>
              <a:pPr>
                <a:defRPr/>
              </a:pPr>
              <a:t>6/3/24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0DE2D39-6882-43EE-8BE0-721CC90299E3}" type="slidenum">
              <a:rPr lang="zh-CN" altLang="en-US"/>
              <a:pPr>
                <a:defRPr/>
              </a:pPr>
              <a:t>‹#›</a:t>
            </a:fld>
            <a:endParaRPr lang="zh-CN" altLang="en-US"/>
          </a:p>
        </p:txBody>
      </p:sp>
    </p:spTree>
    <p:extLst>
      <p:ext uri="{BB962C8B-B14F-4D97-AF65-F5344CB8AC3E}">
        <p14:creationId xmlns:p14="http://schemas.microsoft.com/office/powerpoint/2010/main" val="37118281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fld id="{083883AC-2313-43D6-BFC6-DA90DC9301B8}" type="datetime1">
              <a:rPr lang="en-US" altLang="zh-CN"/>
              <a:pPr>
                <a:defRPr/>
              </a:pPr>
              <a:t>6/3/24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3FF6A9-5F75-4556-B4EF-7C886F76E5FC}" type="slidenum">
              <a:rPr lang="zh-CN" altLang="en-US"/>
              <a:pPr>
                <a:defRPr/>
              </a:pPr>
              <a:t>‹#›</a:t>
            </a:fld>
            <a:endParaRPr lang="zh-CN" altLang="en-US"/>
          </a:p>
        </p:txBody>
      </p:sp>
    </p:spTree>
    <p:extLst>
      <p:ext uri="{BB962C8B-B14F-4D97-AF65-F5344CB8AC3E}">
        <p14:creationId xmlns:p14="http://schemas.microsoft.com/office/powerpoint/2010/main" val="17722757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noProof="1"/>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noProof="1"/>
              <a:t>Click to edit Master subtitle style</a:t>
            </a:r>
          </a:p>
        </p:txBody>
      </p:sp>
      <p:sp>
        <p:nvSpPr>
          <p:cNvPr id="4" name="Rectangle 6"/>
          <p:cNvSpPr>
            <a:spLocks noGrp="1" noChangeArrowheads="1"/>
          </p:cNvSpPr>
          <p:nvPr>
            <p:ph type="sldNum" sz="quarter" idx="10"/>
          </p:nvPr>
        </p:nvSpPr>
        <p:spPr>
          <a:ln/>
        </p:spPr>
        <p:txBody>
          <a:bodyPr/>
          <a:lstStyle>
            <a:lvl1pPr>
              <a:defRPr/>
            </a:lvl1pPr>
          </a:lstStyle>
          <a:p>
            <a:pPr>
              <a:defRPr/>
            </a:pPr>
            <a:fld id="{55BD7772-9F12-485B-8526-D6D818EDA719}" type="slidenum">
              <a:rPr lang="en-US" altLang="zh-CN"/>
              <a:pPr>
                <a:defRPr/>
              </a:pPr>
              <a:t>‹#›</a:t>
            </a:fld>
            <a:endParaRPr lang="en-US" altLang="zh-CN"/>
          </a:p>
        </p:txBody>
      </p:sp>
    </p:spTree>
    <p:extLst>
      <p:ext uri="{BB962C8B-B14F-4D97-AF65-F5344CB8AC3E}">
        <p14:creationId xmlns:p14="http://schemas.microsoft.com/office/powerpoint/2010/main" val="16450224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609600"/>
            <a:ext cx="10464800" cy="890587"/>
          </a:xfrm>
        </p:spPr>
        <p:txBody>
          <a:bodyPr/>
          <a:lstStyle>
            <a:lvl1pPr>
              <a:defRPr>
                <a:solidFill>
                  <a:srgbClr val="002060"/>
                </a:solidFill>
                <a:effectLst/>
              </a:defRPr>
            </a:lvl1pPr>
          </a:lstStyle>
          <a:p>
            <a:r>
              <a:rPr lang="en-US" noProof="1"/>
              <a:t>Click to edit Master title style</a:t>
            </a:r>
          </a:p>
        </p:txBody>
      </p:sp>
      <p:sp>
        <p:nvSpPr>
          <p:cNvPr id="3" name="Content Placeholder 2"/>
          <p:cNvSpPr>
            <a:spLocks noGrp="1"/>
          </p:cNvSpPr>
          <p:nvPr>
            <p:ph idx="1"/>
          </p:nvPr>
        </p:nvSpPr>
        <p:spPr>
          <a:xfrm>
            <a:off x="812800" y="1623966"/>
            <a:ext cx="10464800" cy="4443460"/>
          </a:xfrm>
        </p:spPr>
        <p:txBody>
          <a:bodyPr/>
          <a:lstStyle>
            <a:lvl1pPr>
              <a:buFont typeface="Wingdings" panose="05000000000000000000" pitchFamily="2" charset="2"/>
              <a:buChar char="u"/>
              <a:defRPr>
                <a:solidFill>
                  <a:schemeClr val="tx2">
                    <a:lumMod val="75000"/>
                  </a:schemeClr>
                </a:solidFill>
              </a:defRPr>
            </a:lvl1pPr>
            <a:lvl2pPr>
              <a:buFont typeface="Wingdings" panose="05000000000000000000" pitchFamily="2" charset="2"/>
              <a:buChar char="Ø"/>
              <a:defRPr>
                <a:solidFill>
                  <a:schemeClr val="tx2">
                    <a:lumMod val="75000"/>
                  </a:schemeClr>
                </a:solidFill>
              </a:defRPr>
            </a:lvl2pPr>
            <a:lvl3pPr>
              <a:defRPr>
                <a:solidFill>
                  <a:schemeClr val="tx2">
                    <a:lumMod val="75000"/>
                  </a:schemeClr>
                </a:solidFill>
              </a:defRPr>
            </a:lvl3pPr>
            <a:lvl4pPr>
              <a:defRPr>
                <a:solidFill>
                  <a:schemeClr val="tx2">
                    <a:lumMod val="75000"/>
                  </a:schemeClr>
                </a:solidFill>
              </a:defRPr>
            </a:lvl4pPr>
            <a:lvl5pPr>
              <a:defRPr>
                <a:solidFill>
                  <a:schemeClr val="tx2">
                    <a:lumMod val="75000"/>
                  </a:schemeClr>
                </a:solidFill>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4B299CF3-377E-4B1F-AF90-0F2D184FA801}" type="slidenum">
              <a:rPr lang="en-US" altLang="zh-CN"/>
              <a:pPr>
                <a:defRPr/>
              </a:pPr>
              <a:t>‹#›</a:t>
            </a:fld>
            <a:endParaRPr lang="en-US" altLang="zh-CN"/>
          </a:p>
        </p:txBody>
      </p:sp>
    </p:spTree>
    <p:extLst>
      <p:ext uri="{BB962C8B-B14F-4D97-AF65-F5344CB8AC3E}">
        <p14:creationId xmlns:p14="http://schemas.microsoft.com/office/powerpoint/2010/main" val="26193009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FD7CB933-C3C8-4049-B804-2789A2FC836C}" type="slidenum">
              <a:rPr lang="en-US" altLang="zh-CN"/>
              <a:pPr>
                <a:defRPr/>
              </a:pPr>
              <a:t>‹#›</a:t>
            </a:fld>
            <a:endParaRPr lang="en-US" altLang="zh-CN"/>
          </a:p>
        </p:txBody>
      </p:sp>
    </p:spTree>
    <p:extLst>
      <p:ext uri="{BB962C8B-B14F-4D97-AF65-F5344CB8AC3E}">
        <p14:creationId xmlns:p14="http://schemas.microsoft.com/office/powerpoint/2010/main" val="22799719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812800" y="1676401"/>
            <a:ext cx="51308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146800" y="1676401"/>
            <a:ext cx="51308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Rectangle 6"/>
          <p:cNvSpPr>
            <a:spLocks noGrp="1" noChangeArrowheads="1"/>
          </p:cNvSpPr>
          <p:nvPr>
            <p:ph type="sldNum" sz="quarter" idx="10"/>
          </p:nvPr>
        </p:nvSpPr>
        <p:spPr>
          <a:ln/>
        </p:spPr>
        <p:txBody>
          <a:bodyPr/>
          <a:lstStyle>
            <a:lvl1pPr>
              <a:defRPr/>
            </a:lvl1pPr>
          </a:lstStyle>
          <a:p>
            <a:pPr>
              <a:defRPr/>
            </a:pPr>
            <a:fld id="{05ADE965-A32F-4B25-961F-998B3E47C771}" type="slidenum">
              <a:rPr lang="en-US" altLang="zh-CN"/>
              <a:pPr>
                <a:defRPr/>
              </a:pPr>
              <a:t>‹#›</a:t>
            </a:fld>
            <a:endParaRPr lang="en-US" altLang="zh-CN"/>
          </a:p>
        </p:txBody>
      </p:sp>
    </p:spTree>
    <p:extLst>
      <p:ext uri="{BB962C8B-B14F-4D97-AF65-F5344CB8AC3E}">
        <p14:creationId xmlns:p14="http://schemas.microsoft.com/office/powerpoint/2010/main" val="11559575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Rectangle 6"/>
          <p:cNvSpPr>
            <a:spLocks noGrp="1" noChangeArrowheads="1"/>
          </p:cNvSpPr>
          <p:nvPr>
            <p:ph type="sldNum" sz="quarter" idx="10"/>
          </p:nvPr>
        </p:nvSpPr>
        <p:spPr>
          <a:ln/>
        </p:spPr>
        <p:txBody>
          <a:bodyPr/>
          <a:lstStyle>
            <a:lvl1pPr>
              <a:defRPr/>
            </a:lvl1pPr>
          </a:lstStyle>
          <a:p>
            <a:pPr>
              <a:defRPr/>
            </a:pPr>
            <a:fld id="{3E8CAF6C-C47B-4E44-AB6B-06FD2CD449D7}" type="slidenum">
              <a:rPr lang="en-US" altLang="zh-CN"/>
              <a:pPr>
                <a:defRPr/>
              </a:pPr>
              <a:t>‹#›</a:t>
            </a:fld>
            <a:endParaRPr lang="en-US" altLang="zh-CN"/>
          </a:p>
        </p:txBody>
      </p:sp>
    </p:spTree>
    <p:extLst>
      <p:ext uri="{BB962C8B-B14F-4D97-AF65-F5344CB8AC3E}">
        <p14:creationId xmlns:p14="http://schemas.microsoft.com/office/powerpoint/2010/main" val="32847865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pPr>
              <a:defRPr/>
            </a:pPr>
            <a:fld id="{F0DC38BD-5D93-41D3-BF7A-DBE6290A26F0}" type="slidenum">
              <a:rPr lang="en-US" altLang="zh-CN"/>
              <a:pPr>
                <a:defRPr/>
              </a:pPr>
              <a:t>‹#›</a:t>
            </a:fld>
            <a:endParaRPr lang="en-US" altLang="zh-CN"/>
          </a:p>
        </p:txBody>
      </p:sp>
    </p:spTree>
    <p:extLst>
      <p:ext uri="{BB962C8B-B14F-4D97-AF65-F5344CB8AC3E}">
        <p14:creationId xmlns:p14="http://schemas.microsoft.com/office/powerpoint/2010/main" val="10768841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274D14D5-3A06-429E-BE0D-4B50B5AA9B46}" type="slidenum">
              <a:rPr lang="en-US" altLang="zh-CN"/>
              <a:pPr>
                <a:defRPr/>
              </a:pPr>
              <a:t>‹#›</a:t>
            </a:fld>
            <a:endParaRPr lang="en-US" altLang="zh-CN"/>
          </a:p>
        </p:txBody>
      </p:sp>
    </p:spTree>
    <p:extLst>
      <p:ext uri="{BB962C8B-B14F-4D97-AF65-F5344CB8AC3E}">
        <p14:creationId xmlns:p14="http://schemas.microsoft.com/office/powerpoint/2010/main" val="3356709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lvl1pPr>
              <a:defRPr/>
            </a:lvl1pPr>
          </a:lstStyle>
          <a:p>
            <a:pPr>
              <a:defRPr/>
            </a:pPr>
            <a:fld id="{87E94E8D-64CC-4AFF-B65B-19E560C67554}" type="datetime1">
              <a:rPr lang="en-US" altLang="zh-CN"/>
              <a:pPr>
                <a:defRPr/>
              </a:pPr>
              <a:t>6/3/24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13369A6-BF8C-4261-ADAD-33B239881C52}" type="slidenum">
              <a:rPr lang="zh-CN" altLang="en-US"/>
              <a:pPr>
                <a:defRPr/>
              </a:pPr>
              <a:t>‹#›</a:t>
            </a:fld>
            <a:endParaRPr lang="zh-CN" altLang="en-US"/>
          </a:p>
        </p:txBody>
      </p:sp>
    </p:spTree>
    <p:extLst>
      <p:ext uri="{BB962C8B-B14F-4D97-AF65-F5344CB8AC3E}">
        <p14:creationId xmlns:p14="http://schemas.microsoft.com/office/powerpoint/2010/main" val="16198712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noProof="1"/>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27F1B270-6B04-42CC-9629-A90C315C1268}" type="slidenum">
              <a:rPr lang="en-US" altLang="zh-CN"/>
              <a:pPr>
                <a:defRPr/>
              </a:pPr>
              <a:t>‹#›</a:t>
            </a:fld>
            <a:endParaRPr lang="en-US" altLang="zh-CN"/>
          </a:p>
        </p:txBody>
      </p:sp>
    </p:spTree>
    <p:extLst>
      <p:ext uri="{BB962C8B-B14F-4D97-AF65-F5344CB8AC3E}">
        <p14:creationId xmlns:p14="http://schemas.microsoft.com/office/powerpoint/2010/main" val="41438009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DCBD0C64-8A25-4711-ADF0-77123997C2DC}" type="slidenum">
              <a:rPr lang="en-US" altLang="zh-CN"/>
              <a:pPr>
                <a:defRPr/>
              </a:pPr>
              <a:t>‹#›</a:t>
            </a:fld>
            <a:endParaRPr lang="en-US" altLang="zh-CN"/>
          </a:p>
        </p:txBody>
      </p:sp>
    </p:spTree>
    <p:extLst>
      <p:ext uri="{BB962C8B-B14F-4D97-AF65-F5344CB8AC3E}">
        <p14:creationId xmlns:p14="http://schemas.microsoft.com/office/powerpoint/2010/main" val="16234297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983DEFB9-309C-4084-860A-D3AFD27D67AC}" type="slidenum">
              <a:rPr lang="en-US" altLang="zh-CN"/>
              <a:pPr>
                <a:defRPr/>
              </a:pPr>
              <a:t>‹#›</a:t>
            </a:fld>
            <a:endParaRPr lang="en-US" altLang="zh-CN"/>
          </a:p>
        </p:txBody>
      </p:sp>
    </p:spTree>
    <p:extLst>
      <p:ext uri="{BB962C8B-B14F-4D97-AF65-F5344CB8AC3E}">
        <p14:creationId xmlns:p14="http://schemas.microsoft.com/office/powerpoint/2010/main" val="5938941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61400" y="609601"/>
            <a:ext cx="2616200" cy="55213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812800" y="609601"/>
            <a:ext cx="7645400" cy="5521325"/>
          </a:xfr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B4793D97-E924-42C0-BA6A-ED21469E348B}" type="slidenum">
              <a:rPr lang="en-US" altLang="zh-CN"/>
              <a:pPr>
                <a:defRPr/>
              </a:pPr>
              <a:t>‹#›</a:t>
            </a:fld>
            <a:endParaRPr lang="en-US" altLang="zh-CN"/>
          </a:p>
        </p:txBody>
      </p:sp>
    </p:spTree>
    <p:extLst>
      <p:ext uri="{BB962C8B-B14F-4D97-AF65-F5344CB8AC3E}">
        <p14:creationId xmlns:p14="http://schemas.microsoft.com/office/powerpoint/2010/main" val="2941444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609601"/>
            <a:ext cx="10464800" cy="1139825"/>
          </a:xfrm>
        </p:spPr>
        <p:txBody>
          <a:bodyPr/>
          <a:lstStyle/>
          <a:p>
            <a:r>
              <a:rPr lang="en-US" noProof="1"/>
              <a:t>Click to edit Master title style</a:t>
            </a:r>
          </a:p>
        </p:txBody>
      </p:sp>
      <p:sp>
        <p:nvSpPr>
          <p:cNvPr id="3" name="Text Placeholder 2"/>
          <p:cNvSpPr>
            <a:spLocks noGrp="1"/>
          </p:cNvSpPr>
          <p:nvPr>
            <p:ph type="body" sz="half" idx="1"/>
          </p:nvPr>
        </p:nvSpPr>
        <p:spPr>
          <a:xfrm>
            <a:off x="812800" y="1676401"/>
            <a:ext cx="5130800" cy="4454525"/>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146800" y="1676401"/>
            <a:ext cx="5130800" cy="4454525"/>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Rectangle 6"/>
          <p:cNvSpPr>
            <a:spLocks noGrp="1" noChangeArrowheads="1"/>
          </p:cNvSpPr>
          <p:nvPr>
            <p:ph type="sldNum" sz="quarter" idx="10"/>
          </p:nvPr>
        </p:nvSpPr>
        <p:spPr>
          <a:ln/>
        </p:spPr>
        <p:txBody>
          <a:bodyPr/>
          <a:lstStyle>
            <a:lvl1pPr>
              <a:defRPr/>
            </a:lvl1pPr>
          </a:lstStyle>
          <a:p>
            <a:pPr>
              <a:defRPr/>
            </a:pPr>
            <a:fld id="{8E71DCDF-459A-4B2B-9FD9-F5A0A3A5708D}" type="slidenum">
              <a:rPr lang="en-US" altLang="zh-CN"/>
              <a:pPr>
                <a:defRPr/>
              </a:pPr>
              <a:t>‹#›</a:t>
            </a:fld>
            <a:endParaRPr lang="en-US" altLang="zh-CN"/>
          </a:p>
        </p:txBody>
      </p:sp>
    </p:spTree>
    <p:extLst>
      <p:ext uri="{BB962C8B-B14F-4D97-AF65-F5344CB8AC3E}">
        <p14:creationId xmlns:p14="http://schemas.microsoft.com/office/powerpoint/2010/main" val="2556781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 name="Shape 29"/>
          <p:cNvSpPr>
            <a:spLocks noChangeArrowheads="1"/>
          </p:cNvSpPr>
          <p:nvPr/>
        </p:nvSpPr>
        <p:spPr bwMode="auto">
          <a:xfrm>
            <a:off x="711200" y="533400"/>
            <a:ext cx="10668000" cy="609600"/>
          </a:xfrm>
          <a:custGeom>
            <a:avLst/>
            <a:gdLst>
              <a:gd name="T0" fmla="*/ 0 w 21600"/>
              <a:gd name="T1" fmla="*/ 2147483646 h 21600"/>
              <a:gd name="T2" fmla="*/ 0 w 21600"/>
              <a:gd name="T3" fmla="*/ 0 h 21600"/>
              <a:gd name="T4" fmla="*/ 2147483646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0" y="21600"/>
                </a:moveTo>
                <a:lnTo>
                  <a:pt x="0" y="0"/>
                </a:lnTo>
                <a:lnTo>
                  <a:pt x="21600" y="0"/>
                </a:lnTo>
              </a:path>
            </a:pathLst>
          </a:custGeom>
          <a:noFill/>
          <a:ln w="19050">
            <a:solidFill>
              <a:srgbClr val="009999"/>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 name="Shape 30"/>
          <p:cNvSpPr>
            <a:spLocks noChangeShapeType="1"/>
          </p:cNvSpPr>
          <p:nvPr/>
        </p:nvSpPr>
        <p:spPr bwMode="auto">
          <a:xfrm>
            <a:off x="711200" y="6172200"/>
            <a:ext cx="10668000" cy="0"/>
          </a:xfrm>
          <a:prstGeom prst="line">
            <a:avLst/>
          </a:prstGeom>
          <a:noFill/>
          <a:ln w="19050">
            <a:solidFill>
              <a:srgbClr val="0099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 name="emblem.jpeg" descr="O:\CUHK(SZ)\Website\en\images\emble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3" y="6232525"/>
            <a:ext cx="47831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 name="Shape 32"/>
          <p:cNvSpPr>
            <a:spLocks noGrp="1"/>
          </p:cNvSpPr>
          <p:nvPr>
            <p:ph type="sldNum" sz="quarter" idx="10"/>
          </p:nvPr>
        </p:nvSpPr>
        <p:spPr>
          <a:xfrm>
            <a:off x="11131550" y="6443663"/>
            <a:ext cx="247650" cy="257175"/>
          </a:xfrm>
        </p:spPr>
        <p:txBody>
          <a:bodyPr/>
          <a:lstStyle>
            <a:lvl1pPr>
              <a:defRPr smtClean="0">
                <a:sym typeface="Garamond" panose="02020404030301010803" pitchFamily="18" charset="0"/>
              </a:defRPr>
            </a:lvl1pPr>
          </a:lstStyle>
          <a:p>
            <a:pPr>
              <a:defRPr/>
            </a:pPr>
            <a:fld id="{5750AE95-3DF4-4642-950E-451562A84546}" type="slidenum">
              <a:rPr lang="en-US" altLang="en-US"/>
              <a:pPr>
                <a:defRPr/>
              </a:pPr>
              <a:t>‹#›</a:t>
            </a:fld>
            <a:endParaRPr lang="en-US" altLang="en-US"/>
          </a:p>
        </p:txBody>
      </p:sp>
    </p:spTree>
    <p:extLst>
      <p:ext uri="{BB962C8B-B14F-4D97-AF65-F5344CB8AC3E}">
        <p14:creationId xmlns:p14="http://schemas.microsoft.com/office/powerpoint/2010/main" val="66960024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p:cNvSpPr>
            <a:spLocks noGrp="1"/>
          </p:cNvSpPr>
          <p:nvPr>
            <p:ph type="dt" sz="half" idx="10"/>
          </p:nvPr>
        </p:nvSpPr>
        <p:spPr/>
        <p:txBody>
          <a:bodyPr/>
          <a:lstStyle>
            <a:lvl1pPr>
              <a:defRPr/>
            </a:lvl1pPr>
          </a:lstStyle>
          <a:p>
            <a:pPr>
              <a:defRPr/>
            </a:pPr>
            <a:fld id="{954DD7D6-4BFE-4262-8CF4-9E55394E319E}" type="datetime1">
              <a:rPr lang="en-US" altLang="zh-CN"/>
              <a:pPr>
                <a:defRPr/>
              </a:pPr>
              <a:t>6/3/24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A61D3A2-6EC7-4199-93DB-C40BBC6AD3BD}" type="slidenum">
              <a:rPr lang="zh-CN" altLang="en-US"/>
              <a:pPr>
                <a:defRPr/>
              </a:pPr>
              <a:t>‹#›</a:t>
            </a:fld>
            <a:endParaRPr lang="zh-CN" altLang="en-US"/>
          </a:p>
        </p:txBody>
      </p:sp>
    </p:spTree>
    <p:extLst>
      <p:ext uri="{BB962C8B-B14F-4D97-AF65-F5344CB8AC3E}">
        <p14:creationId xmlns:p14="http://schemas.microsoft.com/office/powerpoint/2010/main" val="986238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10"/>
          </p:nvPr>
        </p:nvSpPr>
        <p:spPr/>
        <p:txBody>
          <a:bodyPr/>
          <a:lstStyle>
            <a:lvl1pPr>
              <a:defRPr/>
            </a:lvl1pPr>
          </a:lstStyle>
          <a:p>
            <a:pPr>
              <a:defRPr/>
            </a:pPr>
            <a:fld id="{EF9E9FB5-9CC9-42A3-BD62-909E73869108}" type="datetime1">
              <a:rPr lang="en-US" altLang="zh-CN"/>
              <a:pPr>
                <a:defRPr/>
              </a:pPr>
              <a:t>6/3/24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B64CF209-EB54-4544-96A5-AEEF3CCCDF8F}" type="slidenum">
              <a:rPr lang="zh-CN" altLang="en-US"/>
              <a:pPr>
                <a:defRPr/>
              </a:pPr>
              <a:t>‹#›</a:t>
            </a:fld>
            <a:endParaRPr lang="zh-CN" altLang="en-US"/>
          </a:p>
        </p:txBody>
      </p:sp>
    </p:spTree>
    <p:extLst>
      <p:ext uri="{BB962C8B-B14F-4D97-AF65-F5344CB8AC3E}">
        <p14:creationId xmlns:p14="http://schemas.microsoft.com/office/powerpoint/2010/main" val="438050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p:cNvSpPr>
            <a:spLocks noGrp="1"/>
          </p:cNvSpPr>
          <p:nvPr>
            <p:ph type="dt" sz="half" idx="10"/>
          </p:nvPr>
        </p:nvSpPr>
        <p:spPr/>
        <p:txBody>
          <a:bodyPr/>
          <a:lstStyle>
            <a:lvl1pPr>
              <a:defRPr/>
            </a:lvl1pPr>
          </a:lstStyle>
          <a:p>
            <a:pPr>
              <a:defRPr/>
            </a:pPr>
            <a:fld id="{4EB4313D-A7FE-4A6F-A3B6-9BB7EFAD89A1}" type="datetime1">
              <a:rPr lang="en-US" altLang="zh-CN"/>
              <a:pPr>
                <a:defRPr/>
              </a:pPr>
              <a:t>6/3/24</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579F68FE-BFF0-48AD-997A-C36DEADAB04B}" type="slidenum">
              <a:rPr lang="zh-CN" altLang="en-US"/>
              <a:pPr>
                <a:defRPr/>
              </a:pPr>
              <a:t>‹#›</a:t>
            </a:fld>
            <a:endParaRPr lang="zh-CN" altLang="en-US"/>
          </a:p>
        </p:txBody>
      </p:sp>
    </p:spTree>
    <p:extLst>
      <p:ext uri="{BB962C8B-B14F-4D97-AF65-F5344CB8AC3E}">
        <p14:creationId xmlns:p14="http://schemas.microsoft.com/office/powerpoint/2010/main" val="450013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F6988F68-30B2-40DD-8304-24A09466FFC5}" type="datetime1">
              <a:rPr lang="en-US" altLang="zh-CN"/>
              <a:pPr>
                <a:defRPr/>
              </a:pPr>
              <a:t>6/3/24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AE046C7A-DCBA-45EA-ABB9-3918D8B8C323}" type="slidenum">
              <a:rPr lang="zh-CN" altLang="en-US"/>
              <a:pPr>
                <a:defRPr/>
              </a:pPr>
              <a:t>‹#›</a:t>
            </a:fld>
            <a:endParaRPr lang="zh-CN" altLang="en-US"/>
          </a:p>
        </p:txBody>
      </p:sp>
    </p:spTree>
    <p:extLst>
      <p:ext uri="{BB962C8B-B14F-4D97-AF65-F5344CB8AC3E}">
        <p14:creationId xmlns:p14="http://schemas.microsoft.com/office/powerpoint/2010/main" val="746619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p:cNvSpPr>
            <a:spLocks noGrp="1"/>
          </p:cNvSpPr>
          <p:nvPr>
            <p:ph type="dt" sz="half" idx="10"/>
          </p:nvPr>
        </p:nvSpPr>
        <p:spPr/>
        <p:txBody>
          <a:bodyPr/>
          <a:lstStyle>
            <a:lvl1pPr>
              <a:defRPr/>
            </a:lvl1pPr>
          </a:lstStyle>
          <a:p>
            <a:pPr>
              <a:defRPr/>
            </a:pPr>
            <a:fld id="{3FED0CD7-B38A-4FC8-90E7-B0D268C4804D}" type="datetime1">
              <a:rPr lang="en-US" altLang="zh-CN"/>
              <a:pPr>
                <a:defRPr/>
              </a:pPr>
              <a:t>6/3/24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F172B11-098A-40CE-9440-DEE77A110B4F}" type="slidenum">
              <a:rPr lang="zh-CN" altLang="en-US"/>
              <a:pPr>
                <a:defRPr/>
              </a:pPr>
              <a:t>‹#›</a:t>
            </a:fld>
            <a:endParaRPr lang="zh-CN" altLang="en-US"/>
          </a:p>
        </p:txBody>
      </p:sp>
    </p:spTree>
    <p:extLst>
      <p:ext uri="{BB962C8B-B14F-4D97-AF65-F5344CB8AC3E}">
        <p14:creationId xmlns:p14="http://schemas.microsoft.com/office/powerpoint/2010/main" val="652418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C2CF88F-7D15-4EE1-81E0-A0553CC784FD}" type="datetime1">
              <a:rPr lang="en-US" altLang="zh-CN"/>
              <a:pPr>
                <a:defRPr/>
              </a:pPr>
              <a:t>6/3/24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631097A-CDA8-448B-A5C2-586B9BE3B688}" type="slidenum">
              <a:rPr lang="zh-CN" altLang="en-US"/>
              <a:pPr>
                <a:defRPr/>
              </a:pPr>
              <a:t>‹#›</a:t>
            </a:fld>
            <a:endParaRPr lang="zh-CN" altLang="en-US"/>
          </a:p>
        </p:txBody>
      </p:sp>
    </p:spTree>
    <p:extLst>
      <p:ext uri="{BB962C8B-B14F-4D97-AF65-F5344CB8AC3E}">
        <p14:creationId xmlns:p14="http://schemas.microsoft.com/office/powerpoint/2010/main" val="1297488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1.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lstStyle>
            <a:lvl1pPr eaLnBrk="1" hangingPunct="1">
              <a:defRPr sz="1200">
                <a:solidFill>
                  <a:srgbClr val="898989"/>
                </a:solidFill>
                <a:cs typeface="Arial" panose="020B0604020202020204" pitchFamily="34" charset="0"/>
              </a:defRPr>
            </a:lvl1pPr>
          </a:lstStyle>
          <a:p>
            <a:pPr>
              <a:defRPr/>
            </a:pPr>
            <a:fld id="{E63FF2B1-F952-4531-8046-074A5607F0AD}" type="datetime1">
              <a:rPr lang="en-US" altLang="zh-CN"/>
              <a:pPr>
                <a:defRPr/>
              </a:pPr>
              <a:t>6/3/24</a:t>
            </a:fld>
            <a:endParaRPr lang="zh-CN" altLang="en-US"/>
          </a:p>
        </p:txBody>
      </p:sp>
      <p:sp>
        <p:nvSpPr>
          <p:cNvPr id="5" name="页脚占位符 4"/>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lstStyle>
            <a:lvl1pPr algn="ctr" eaLnBrk="1" hangingPunct="1">
              <a:defRPr sz="1200">
                <a:solidFill>
                  <a:srgbClr val="898989"/>
                </a:solidFill>
                <a:cs typeface="Arial" panose="020B0604020202020204" pitchFamily="34" charset="0"/>
              </a:defRPr>
            </a:lvl1pPr>
          </a:lstStyle>
          <a:p>
            <a:pPr>
              <a:defRPr/>
            </a:pPr>
            <a:endParaRPr lang="zh-CN" altLang="en-US"/>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94E6D1AC-8831-4577-B097-4AFC4859D8C3}"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891" r:id="rId1"/>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Lst>
  <p:txStyles>
    <p:titleStyle>
      <a:lvl1pPr algn="ctr" rtl="0" eaLnBrk="0" fontAlgn="base" hangingPunct="0">
        <a:spcBef>
          <a:spcPct val="0"/>
        </a:spcBef>
        <a:spcAft>
          <a:spcPct val="0"/>
        </a:spcAft>
        <a:defRPr sz="4400" kern="1200">
          <a:solidFill>
            <a:schemeClr val="tx1"/>
          </a:solidFill>
          <a:latin typeface="+mj-lt"/>
          <a:ea typeface="宋体" panose="02010600030101010101" pitchFamily="2"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宋体" panose="0201060003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lstStyle>
            <a:lvl1pPr eaLnBrk="1" hangingPunct="1">
              <a:defRPr sz="1200">
                <a:solidFill>
                  <a:srgbClr val="898989"/>
                </a:solidFill>
                <a:cs typeface="Arial" panose="020B0604020202020204" pitchFamily="34" charset="0"/>
              </a:defRPr>
            </a:lvl1pPr>
          </a:lstStyle>
          <a:p>
            <a:pPr>
              <a:defRPr/>
            </a:pPr>
            <a:fld id="{B885FBE5-6086-42C9-A491-8A61DDA196BC}" type="datetime1">
              <a:rPr lang="en-US" altLang="zh-CN"/>
              <a:pPr>
                <a:defRPr/>
              </a:pPr>
              <a:t>6/3/24</a:t>
            </a:fld>
            <a:endParaRPr lang="zh-CN" altLang="en-US"/>
          </a:p>
        </p:txBody>
      </p:sp>
      <p:sp>
        <p:nvSpPr>
          <p:cNvPr id="5" name="页脚占位符 4"/>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lstStyle>
            <a:lvl1pPr algn="ctr" eaLnBrk="1" hangingPunct="1">
              <a:defRPr sz="1200">
                <a:solidFill>
                  <a:srgbClr val="898989"/>
                </a:solidFill>
                <a:cs typeface="Arial" panose="020B0604020202020204" pitchFamily="34" charset="0"/>
              </a:defRPr>
            </a:lvl1pPr>
          </a:lstStyle>
          <a:p>
            <a:pPr>
              <a:defRPr/>
            </a:pPr>
            <a:endParaRPr lang="zh-CN" altLang="en-US"/>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9A0BDB2E-B919-4A7F-BA6C-95B0974E5AC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902" r:id="rId1"/>
    <p:sldLayoutId id="2147484903" r:id="rId2"/>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Lst>
  <p:txStyles>
    <p:titleStyle>
      <a:lvl1pPr algn="ctr" rtl="0" eaLnBrk="0" fontAlgn="base" hangingPunct="0">
        <a:spcBef>
          <a:spcPct val="0"/>
        </a:spcBef>
        <a:spcAft>
          <a:spcPct val="0"/>
        </a:spcAft>
        <a:defRPr sz="4400" kern="1200">
          <a:solidFill>
            <a:schemeClr val="tx1"/>
          </a:solidFill>
          <a:latin typeface="+mj-lt"/>
          <a:ea typeface="宋体" panose="02010600030101010101" pitchFamily="2"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宋体" panose="0201060003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bwMode="auto">
          <a:xfrm>
            <a:off x="812800" y="609600"/>
            <a:ext cx="104648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3075" name="Rectangle 3"/>
          <p:cNvSpPr>
            <a:spLocks noGrp="1" noChangeArrowheads="1"/>
          </p:cNvSpPr>
          <p:nvPr>
            <p:ph type="body" idx="4294967295"/>
          </p:nvPr>
        </p:nvSpPr>
        <p:spPr bwMode="auto">
          <a:xfrm>
            <a:off x="812800" y="1676400"/>
            <a:ext cx="1046480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6502" name="Rectangle 6"/>
          <p:cNvSpPr>
            <a:spLocks noGrp="1" noChangeArrowheads="1"/>
          </p:cNvSpPr>
          <p:nvPr>
            <p:ph type="sldNum" sz="quarter" idx="4"/>
          </p:nvPr>
        </p:nvSpPr>
        <p:spPr bwMode="auto">
          <a:xfrm>
            <a:off x="8534400" y="6243638"/>
            <a:ext cx="2844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eaLnBrk="1" hangingPunct="1">
              <a:defRPr sz="1200" smtClean="0">
                <a:solidFill>
                  <a:srgbClr val="000000"/>
                </a:solidFill>
                <a:latin typeface="Times New Roman" panose="02020603050405020304" pitchFamily="18" charset="0"/>
                <a:cs typeface="Times New Roman" panose="02020603050405020304" pitchFamily="18" charset="0"/>
              </a:defRPr>
            </a:lvl1pPr>
          </a:lstStyle>
          <a:p>
            <a:pPr>
              <a:defRPr/>
            </a:pPr>
            <a:fld id="{00F56617-4963-4337-9FFE-A92CC906CF41}" type="slidenum">
              <a:rPr lang="en-US" altLang="zh-CN"/>
              <a:pPr>
                <a:defRPr/>
              </a:pPr>
              <a:t>‹#›</a:t>
            </a:fld>
            <a:endParaRPr lang="en-US" altLang="zh-CN"/>
          </a:p>
        </p:txBody>
      </p:sp>
      <p:sp>
        <p:nvSpPr>
          <p:cNvPr id="3077" name="Freeform 7"/>
          <p:cNvSpPr>
            <a:spLocks noChangeArrowheads="1"/>
          </p:cNvSpPr>
          <p:nvPr/>
        </p:nvSpPr>
        <p:spPr bwMode="auto">
          <a:xfrm>
            <a:off x="711200" y="533400"/>
            <a:ext cx="106680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8" name="Line 8"/>
          <p:cNvSpPr>
            <a:spLocks noChangeShapeType="1"/>
          </p:cNvSpPr>
          <p:nvPr/>
        </p:nvSpPr>
        <p:spPr bwMode="auto">
          <a:xfrm>
            <a:off x="711200" y="6194425"/>
            <a:ext cx="106680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079" name="Picture 1"/>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12750" y="6065838"/>
            <a:ext cx="399415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913" r:id="rId1"/>
    <p:sldLayoutId id="2147484914" r:id="rId2"/>
    <p:sldLayoutId id="2147484915" r:id="rId3"/>
    <p:sldLayoutId id="2147484916" r:id="rId4"/>
    <p:sldLayoutId id="2147484917" r:id="rId5"/>
    <p:sldLayoutId id="2147484918" r:id="rId6"/>
    <p:sldLayoutId id="2147484919" r:id="rId7"/>
    <p:sldLayoutId id="2147484920" r:id="rId8"/>
    <p:sldLayoutId id="2147484921" r:id="rId9"/>
    <p:sldLayoutId id="2147484922" r:id="rId10"/>
    <p:sldLayoutId id="2147484923" r:id="rId11"/>
    <p:sldLayoutId id="2147484924" r:id="rId12"/>
    <p:sldLayoutId id="2147484925" r:id="rId13"/>
  </p:sldLayoutIdLst>
  <p:txStyles>
    <p:titleStyle>
      <a:lvl1pPr algn="l" rtl="0" eaLnBrk="0" fontAlgn="base" hangingPunct="0">
        <a:spcBef>
          <a:spcPct val="0"/>
        </a:spcBef>
        <a:spcAft>
          <a:spcPct val="0"/>
        </a:spcAft>
        <a:defRPr sz="3600" b="1">
          <a:solidFill>
            <a:schemeClr val="tx2"/>
          </a:solidFill>
          <a:latin typeface="Times New Roman" panose="02020603050405020304" pitchFamily="18" charset="0"/>
          <a:ea typeface="楷体" panose="02010609060101010101" pitchFamily="49" charset="-122"/>
          <a:cs typeface="Times New Roman" panose="02020603050405020304" pitchFamily="18" charset="0"/>
        </a:defRPr>
      </a:lvl1pPr>
      <a:lvl2pPr algn="l" rtl="0" eaLnBrk="0" fontAlgn="base" hangingPunct="0">
        <a:spcBef>
          <a:spcPct val="0"/>
        </a:spcBef>
        <a:spcAft>
          <a:spcPct val="0"/>
        </a:spcAft>
        <a:defRPr sz="3600" b="1">
          <a:solidFill>
            <a:schemeClr val="tx2"/>
          </a:solidFill>
          <a:latin typeface="Times New Roman" panose="02020603050405020304" pitchFamily="18" charset="0"/>
          <a:ea typeface="楷体" panose="02010609060101010101" pitchFamily="49" charset="-122"/>
          <a:cs typeface="Times New Roman" panose="02020603050405020304" pitchFamily="18" charset="0"/>
        </a:defRPr>
      </a:lvl2pPr>
      <a:lvl3pPr algn="l" rtl="0" eaLnBrk="0" fontAlgn="base" hangingPunct="0">
        <a:spcBef>
          <a:spcPct val="0"/>
        </a:spcBef>
        <a:spcAft>
          <a:spcPct val="0"/>
        </a:spcAft>
        <a:defRPr sz="3600" b="1">
          <a:solidFill>
            <a:schemeClr val="tx2"/>
          </a:solidFill>
          <a:latin typeface="Times New Roman" panose="02020603050405020304" pitchFamily="18" charset="0"/>
          <a:ea typeface="楷体" panose="02010609060101010101" pitchFamily="49" charset="-122"/>
          <a:cs typeface="Times New Roman" panose="02020603050405020304" pitchFamily="18" charset="0"/>
        </a:defRPr>
      </a:lvl3pPr>
      <a:lvl4pPr algn="l" rtl="0" eaLnBrk="0" fontAlgn="base" hangingPunct="0">
        <a:spcBef>
          <a:spcPct val="0"/>
        </a:spcBef>
        <a:spcAft>
          <a:spcPct val="0"/>
        </a:spcAft>
        <a:defRPr sz="3600" b="1">
          <a:solidFill>
            <a:schemeClr val="tx2"/>
          </a:solidFill>
          <a:latin typeface="Times New Roman" panose="02020603050405020304" pitchFamily="18" charset="0"/>
          <a:ea typeface="楷体" panose="02010609060101010101" pitchFamily="49" charset="-122"/>
          <a:cs typeface="Times New Roman" panose="02020603050405020304" pitchFamily="18" charset="0"/>
        </a:defRPr>
      </a:lvl4pPr>
      <a:lvl5pPr algn="l" rtl="0" eaLnBrk="0" fontAlgn="base" hangingPunct="0">
        <a:spcBef>
          <a:spcPct val="0"/>
        </a:spcBef>
        <a:spcAft>
          <a:spcPct val="0"/>
        </a:spcAft>
        <a:defRPr sz="3600" b="1">
          <a:solidFill>
            <a:schemeClr val="tx2"/>
          </a:solidFill>
          <a:latin typeface="Times New Roman" panose="02020603050405020304" pitchFamily="18" charset="0"/>
          <a:ea typeface="楷体"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itchFamily="18" charset="0"/>
        </a:defRPr>
      </a:lvl6pPr>
      <a:lvl7pPr marL="914400" algn="l" rtl="0" eaLnBrk="0" fontAlgn="base" hangingPunct="0">
        <a:spcBef>
          <a:spcPct val="0"/>
        </a:spcBef>
        <a:spcAft>
          <a:spcPct val="0"/>
        </a:spcAft>
        <a:defRPr sz="4000">
          <a:solidFill>
            <a:schemeClr val="tx2"/>
          </a:solidFill>
          <a:latin typeface="Bookman Old Style" pitchFamily="18" charset="0"/>
        </a:defRPr>
      </a:lvl7pPr>
      <a:lvl8pPr marL="1371600" algn="l" rtl="0" eaLnBrk="0" fontAlgn="base" hangingPunct="0">
        <a:spcBef>
          <a:spcPct val="0"/>
        </a:spcBef>
        <a:spcAft>
          <a:spcPct val="0"/>
        </a:spcAft>
        <a:defRPr sz="4000">
          <a:solidFill>
            <a:schemeClr val="tx2"/>
          </a:solidFill>
          <a:latin typeface="Bookman Old Style" pitchFamily="18" charset="0"/>
        </a:defRPr>
      </a:lvl8pPr>
      <a:lvl9pPr marL="1828800" algn="l" rtl="0" eaLnBrk="0" fontAlgn="base" hangingPunct="0">
        <a:spcBef>
          <a:spcPct val="0"/>
        </a:spcBef>
        <a:spcAft>
          <a:spcPct val="0"/>
        </a:spcAft>
        <a:defRPr sz="4000">
          <a:solidFill>
            <a:schemeClr val="tx2"/>
          </a:solidFill>
          <a:latin typeface="Bookman Old Style"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rgbClr val="002673"/>
          </a:solidFill>
          <a:latin typeface="Times New Roman" panose="02020603050405020304" pitchFamily="18" charset="0"/>
          <a:ea typeface="楷体" panose="02010609060101010101" pitchFamily="49" charset="-122"/>
          <a:cs typeface="Times New Roman" panose="02020603050405020304" pitchFamily="18" charset="0"/>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400">
          <a:solidFill>
            <a:srgbClr val="002673"/>
          </a:solidFill>
          <a:latin typeface="Times New Roman" panose="02020603050405020304" pitchFamily="18" charset="0"/>
          <a:ea typeface="楷体" panose="02010609060101010101" pitchFamily="49" charset="-122"/>
          <a:cs typeface="Times New Roman" panose="02020603050405020304" pitchFamily="18" charset="0"/>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rgbClr val="002673"/>
          </a:solidFill>
          <a:latin typeface="Times New Roman" panose="02020603050405020304" pitchFamily="18" charset="0"/>
          <a:ea typeface="楷体" panose="02010609060101010101" pitchFamily="49" charset="-122"/>
          <a:cs typeface="Times New Roman" panose="02020603050405020304" pitchFamily="18" charset="0"/>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400">
          <a:solidFill>
            <a:srgbClr val="002673"/>
          </a:solidFill>
          <a:latin typeface="Times New Roman" panose="02020603050405020304" pitchFamily="18" charset="0"/>
          <a:ea typeface="楷体" panose="02010609060101010101" pitchFamily="49" charset="-122"/>
          <a:cs typeface="Times New Roman" panose="02020603050405020304" pitchFamily="18" charset="0"/>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400">
          <a:solidFill>
            <a:srgbClr val="002673"/>
          </a:solidFill>
          <a:latin typeface="Times New Roman" panose="02020603050405020304" pitchFamily="18" charset="0"/>
          <a:ea typeface="楷体" panose="02010609060101010101" pitchFamily="49" charset="-122"/>
          <a:cs typeface="Times New Roman" panose="02020603050405020304" pitchFamily="18" charset="0"/>
        </a:defRPr>
      </a:lvl5pPr>
      <a:lvl6pPr marL="21386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5958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0530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5102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4.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4.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4.xml"/><Relationship Id="rId4" Type="http://schemas.openxmlformats.org/officeDocument/2006/relationships/image" Target="../media/image57.jpe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4.xml"/><Relationship Id="rId1" Type="http://schemas.openxmlformats.org/officeDocument/2006/relationships/slideLayout" Target="../slideLayouts/slideLayout24.xml"/><Relationship Id="rId6" Type="http://schemas.openxmlformats.org/officeDocument/2006/relationships/image" Target="../media/image60.png"/><Relationship Id="rId5" Type="http://schemas.openxmlformats.org/officeDocument/2006/relationships/image" Target="https://lh6.googleusercontent.com/xVxe-eWrq0OlgyLqLkLREmQwDpVrBFOHycBd1iXO-b-mWqIzgOJAHXEWx87l0vCBbfboOjp7sBdpA8x-jPgmsGQHc3kf2hy8rWQWIoq4gHLiVyD66lrNtzsnh3Zkx9zANMmm9yWk" TargetMode="External"/><Relationship Id="rId4" Type="http://schemas.openxmlformats.org/officeDocument/2006/relationships/image" Target="../media/image59.jpeg"/></Relationships>
</file>

<file path=ppt/slides/_rels/slide46.xml.rels><?xml version="1.0" encoding="UTF-8" standalone="yes"?>
<Relationships xmlns="http://schemas.openxmlformats.org/package/2006/relationships"><Relationship Id="rId3" Type="http://schemas.openxmlformats.org/officeDocument/2006/relationships/hyperlink" Target="mailto:zhengliu2@link.cuhk.edu.cn" TargetMode="External"/><Relationship Id="rId2" Type="http://schemas.openxmlformats.org/officeDocument/2006/relationships/image" Target="../media/image61.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6">
            <a:extLst>
              <a:ext uri="{FF2B5EF4-FFF2-40B4-BE49-F238E27FC236}">
                <a16:creationId xmlns:a16="http://schemas.microsoft.com/office/drawing/2014/main" id="{14FC0E2A-8244-4044-9291-E6DBBD40116F}"/>
              </a:ext>
            </a:extLst>
          </p:cNvPr>
          <p:cNvSpPr txBox="1">
            <a:spLocks noChangeArrowheads="1"/>
          </p:cNvSpPr>
          <p:nvPr/>
        </p:nvSpPr>
        <p:spPr bwMode="auto">
          <a:xfrm>
            <a:off x="508218" y="2383785"/>
            <a:ext cx="1117556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pPr algn="ctr">
              <a:spcBef>
                <a:spcPts val="1200"/>
              </a:spcBef>
            </a:pPr>
            <a:r>
              <a:rPr lang="zh-CN" altLang="en-US" sz="4000" b="1" dirty="0">
                <a:solidFill>
                  <a:schemeClr val="tx1"/>
                </a:solidFill>
                <a:latin typeface="Times New Roman" panose="02020603050405020304" pitchFamily="18" charset="0"/>
                <a:ea typeface="楷体" panose="02010609060101010101" pitchFamily="49" charset="-122"/>
              </a:rPr>
              <a:t>心理学元分析入门</a:t>
            </a:r>
            <a:r>
              <a:rPr lang="en-US" altLang="zh-CN" sz="4000" b="1" dirty="0">
                <a:solidFill>
                  <a:schemeClr val="tx1"/>
                </a:solidFill>
                <a:latin typeface="Times New Roman" panose="02020603050405020304" pitchFamily="18" charset="0"/>
                <a:ea typeface="楷体" panose="02010609060101010101" pitchFamily="49" charset="-122"/>
              </a:rPr>
              <a:t>:</a:t>
            </a:r>
            <a:r>
              <a:rPr lang="zh-CN" altLang="en-US" sz="4000" b="1" dirty="0">
                <a:solidFill>
                  <a:schemeClr val="tx1"/>
                </a:solidFill>
                <a:latin typeface="Times New Roman" panose="02020603050405020304" pitchFamily="18" charset="0"/>
                <a:ea typeface="楷体" panose="02010609060101010101" pitchFamily="49" charset="-122"/>
              </a:rPr>
              <a:t>应用，设计与实施</a:t>
            </a:r>
            <a:endParaRPr lang="en-US" altLang="zh-CN" sz="4000" b="1" dirty="0">
              <a:solidFill>
                <a:schemeClr val="tx1"/>
              </a:solidFill>
              <a:latin typeface="Times New Roman" panose="02020603050405020304" pitchFamily="18" charset="0"/>
              <a:ea typeface="楷体" panose="02010609060101010101" pitchFamily="49" charset="-122"/>
            </a:endParaRPr>
          </a:p>
        </p:txBody>
      </p:sp>
      <p:sp>
        <p:nvSpPr>
          <p:cNvPr id="11" name="Text Box 6">
            <a:extLst>
              <a:ext uri="{FF2B5EF4-FFF2-40B4-BE49-F238E27FC236}">
                <a16:creationId xmlns:a16="http://schemas.microsoft.com/office/drawing/2014/main" id="{AE598E83-C343-47A4-BB2B-9D2ABED14275}"/>
              </a:ext>
            </a:extLst>
          </p:cNvPr>
          <p:cNvSpPr txBox="1">
            <a:spLocks noChangeArrowheads="1"/>
          </p:cNvSpPr>
          <p:nvPr/>
        </p:nvSpPr>
        <p:spPr bwMode="auto">
          <a:xfrm>
            <a:off x="2274802" y="4120272"/>
            <a:ext cx="7642396"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pPr algn="ctr">
              <a:spcBef>
                <a:spcPts val="1200"/>
              </a:spcBef>
            </a:pPr>
            <a:r>
              <a:rPr lang="zh-CN" altLang="en-US" sz="2800" b="1" dirty="0">
                <a:solidFill>
                  <a:schemeClr val="tx1"/>
                </a:solidFill>
                <a:latin typeface="Times New Roman" panose="02020603050405020304" pitchFamily="18" charset="0"/>
                <a:ea typeface="楷体" panose="02010609060101010101" pitchFamily="49" charset="-122"/>
              </a:rPr>
              <a:t>刘铮</a:t>
            </a:r>
            <a:endParaRPr lang="en-AU" altLang="zh-CN" sz="2800" b="1" dirty="0">
              <a:solidFill>
                <a:schemeClr val="tx1"/>
              </a:solidFill>
              <a:latin typeface="Times New Roman" panose="02020603050405020304" pitchFamily="18" charset="0"/>
              <a:ea typeface="楷体" panose="02010609060101010101" pitchFamily="49" charset="-122"/>
            </a:endParaRPr>
          </a:p>
          <a:p>
            <a:pPr algn="ctr">
              <a:spcBef>
                <a:spcPts val="1200"/>
              </a:spcBef>
            </a:pPr>
            <a:r>
              <a:rPr lang="zh-CN" altLang="en-US" sz="2800" b="1" dirty="0">
                <a:solidFill>
                  <a:schemeClr val="tx1"/>
                </a:solidFill>
                <a:latin typeface="Times New Roman" panose="02020603050405020304" pitchFamily="18" charset="0"/>
                <a:ea typeface="楷体" panose="02010609060101010101" pitchFamily="49" charset="-122"/>
              </a:rPr>
              <a:t>香港中文大学</a:t>
            </a:r>
            <a:r>
              <a:rPr lang="en-US" altLang="zh-CN" sz="2800" b="1" dirty="0">
                <a:solidFill>
                  <a:schemeClr val="tx1"/>
                </a:solidFill>
                <a:latin typeface="Times New Roman" panose="02020603050405020304" pitchFamily="18" charset="0"/>
                <a:ea typeface="楷体" panose="02010609060101010101" pitchFamily="49" charset="-122"/>
              </a:rPr>
              <a:t>(</a:t>
            </a:r>
            <a:r>
              <a:rPr lang="zh-CN" altLang="en-US" sz="2800" b="1" dirty="0">
                <a:solidFill>
                  <a:schemeClr val="tx1"/>
                </a:solidFill>
                <a:latin typeface="Times New Roman" panose="02020603050405020304" pitchFamily="18" charset="0"/>
                <a:ea typeface="楷体" panose="02010609060101010101" pitchFamily="49" charset="-122"/>
              </a:rPr>
              <a:t>深圳</a:t>
            </a:r>
            <a:r>
              <a:rPr lang="en-US" altLang="zh-CN" sz="2800" b="1" dirty="0">
                <a:solidFill>
                  <a:schemeClr val="tx1"/>
                </a:solidFill>
                <a:latin typeface="Times New Roman" panose="02020603050405020304" pitchFamily="18" charset="0"/>
                <a:ea typeface="楷体" panose="02010609060101010101" pitchFamily="49" charset="-122"/>
              </a:rPr>
              <a:t>)</a:t>
            </a:r>
            <a:endParaRPr lang="en-AU" altLang="zh-CN" sz="2800" b="1" dirty="0">
              <a:solidFill>
                <a:schemeClr val="tx1"/>
              </a:solidFill>
              <a:latin typeface="Times New Roman" panose="02020603050405020304" pitchFamily="18" charset="0"/>
              <a:ea typeface="楷体" panose="02010609060101010101" pitchFamily="49" charset="-122"/>
            </a:endParaRPr>
          </a:p>
          <a:p>
            <a:pPr algn="ctr">
              <a:spcBef>
                <a:spcPts val="1200"/>
              </a:spcBef>
            </a:pPr>
            <a:r>
              <a:rPr lang="zh-CN" altLang="en-US" sz="2800" b="1" dirty="0">
                <a:solidFill>
                  <a:schemeClr val="tx1"/>
                </a:solidFill>
                <a:latin typeface="Times New Roman" panose="02020603050405020304" pitchFamily="18" charset="0"/>
                <a:ea typeface="楷体" panose="02010609060101010101" pitchFamily="49" charset="-122"/>
              </a:rPr>
              <a:t>应用心理学在读博士生</a:t>
            </a:r>
            <a:endParaRPr lang="en-US" altLang="zh-CN" sz="2800" b="1" dirty="0">
              <a:solidFill>
                <a:schemeClr val="tx1"/>
              </a:solidFill>
              <a:latin typeface="Times New Roman" panose="02020603050405020304" pitchFamily="18" charset="0"/>
              <a:ea typeface="楷体" panose="02010609060101010101" pitchFamily="49" charset="-122"/>
            </a:endParaRPr>
          </a:p>
        </p:txBody>
      </p:sp>
      <p:sp>
        <p:nvSpPr>
          <p:cNvPr id="12" name="Text Box 6">
            <a:extLst>
              <a:ext uri="{FF2B5EF4-FFF2-40B4-BE49-F238E27FC236}">
                <a16:creationId xmlns:a16="http://schemas.microsoft.com/office/drawing/2014/main" id="{94129847-9EC9-47CB-BA49-263251605212}"/>
              </a:ext>
            </a:extLst>
          </p:cNvPr>
          <p:cNvSpPr txBox="1">
            <a:spLocks noChangeArrowheads="1"/>
          </p:cNvSpPr>
          <p:nvPr/>
        </p:nvSpPr>
        <p:spPr bwMode="auto">
          <a:xfrm>
            <a:off x="757844" y="581938"/>
            <a:ext cx="12192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pPr>
              <a:spcBef>
                <a:spcPts val="1200"/>
              </a:spcBef>
            </a:pPr>
            <a:r>
              <a:rPr lang="en-US" altLang="zh-CN" b="1" dirty="0">
                <a:solidFill>
                  <a:srgbClr val="FF0000"/>
                </a:solidFill>
                <a:latin typeface="Times New Roman" panose="02020603050405020304" pitchFamily="18" charset="0"/>
                <a:ea typeface="楷体" panose="02010609060101010101" pitchFamily="49" charset="-122"/>
              </a:rPr>
              <a:t>Jun. 2024</a:t>
            </a:r>
          </a:p>
        </p:txBody>
      </p:sp>
    </p:spTree>
    <p:extLst>
      <p:ext uri="{BB962C8B-B14F-4D97-AF65-F5344CB8AC3E}">
        <p14:creationId xmlns:p14="http://schemas.microsoft.com/office/powerpoint/2010/main" val="1355225669"/>
      </p:ext>
    </p:extLst>
  </p:cSld>
  <p:clrMapOvr>
    <a:masterClrMapping/>
  </p:clrMapOvr>
  <mc:AlternateContent xmlns:mc="http://schemas.openxmlformats.org/markup-compatibility/2006" xmlns:p14="http://schemas.microsoft.com/office/powerpoint/2010/main">
    <mc:Choice Requires="p14">
      <p:transition spd="slow" p14:dur="2000" advTm="391"/>
    </mc:Choice>
    <mc:Fallback xmlns="">
      <p:transition spd="slow" advTm="39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160A9302-9B25-B695-13A1-48C902155008}"/>
              </a:ext>
            </a:extLst>
          </p:cNvPr>
          <p:cNvSpPr>
            <a:spLocks noGrp="1" noChangeArrowheads="1"/>
          </p:cNvSpPr>
          <p:nvPr>
            <p:ph type="title"/>
          </p:nvPr>
        </p:nvSpPr>
        <p:spPr>
          <a:xfrm>
            <a:off x="812800" y="609600"/>
            <a:ext cx="10566400" cy="591968"/>
          </a:xfrm>
        </p:spPr>
        <p:txBody>
          <a:bodyPr/>
          <a:lstStyle/>
          <a:p>
            <a:r>
              <a:rPr lang="zh-CN" altLang="en-US" sz="3200" dirty="0">
                <a:solidFill>
                  <a:srgbClr val="FF0000"/>
                </a:solidFill>
              </a:rPr>
              <a:t>实践案例</a:t>
            </a:r>
          </a:p>
        </p:txBody>
      </p:sp>
      <p:pic>
        <p:nvPicPr>
          <p:cNvPr id="21" name="Content Placeholder 20" descr="A red and white website&#10;&#10;Description automatically generated">
            <a:extLst>
              <a:ext uri="{FF2B5EF4-FFF2-40B4-BE49-F238E27FC236}">
                <a16:creationId xmlns:a16="http://schemas.microsoft.com/office/drawing/2014/main" id="{9358DB46-86C1-C45C-EEB8-59504F6D1CDF}"/>
              </a:ext>
            </a:extLst>
          </p:cNvPr>
          <p:cNvPicPr>
            <a:picLocks noGrp="1" noChangeAspect="1"/>
          </p:cNvPicPr>
          <p:nvPr>
            <p:ph idx="1"/>
          </p:nvPr>
        </p:nvPicPr>
        <p:blipFill>
          <a:blip r:embed="rId3"/>
          <a:stretch>
            <a:fillRect/>
          </a:stretch>
        </p:blipFill>
        <p:spPr>
          <a:xfrm>
            <a:off x="1405723" y="1431992"/>
            <a:ext cx="9963481" cy="3281182"/>
          </a:xfrm>
        </p:spPr>
      </p:pic>
    </p:spTree>
    <p:extLst>
      <p:ext uri="{BB962C8B-B14F-4D97-AF65-F5344CB8AC3E}">
        <p14:creationId xmlns:p14="http://schemas.microsoft.com/office/powerpoint/2010/main" val="1713246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C0B187-C552-96C9-B3A5-B06A1F867A13}"/>
              </a:ext>
            </a:extLst>
          </p:cNvPr>
          <p:cNvPicPr>
            <a:picLocks noChangeAspect="1"/>
          </p:cNvPicPr>
          <p:nvPr/>
        </p:nvPicPr>
        <p:blipFill>
          <a:blip r:embed="rId2"/>
          <a:stretch>
            <a:fillRect/>
          </a:stretch>
        </p:blipFill>
        <p:spPr>
          <a:xfrm>
            <a:off x="6493044" y="2086990"/>
            <a:ext cx="4784556" cy="2684019"/>
          </a:xfrm>
          <a:prstGeom prst="rect">
            <a:avLst/>
          </a:prstGeom>
        </p:spPr>
      </p:pic>
      <p:sp>
        <p:nvSpPr>
          <p:cNvPr id="12" name="标题 1">
            <a:extLst>
              <a:ext uri="{FF2B5EF4-FFF2-40B4-BE49-F238E27FC236}">
                <a16:creationId xmlns:a16="http://schemas.microsoft.com/office/drawing/2014/main" id="{160A9302-9B25-B695-13A1-48C902155008}"/>
              </a:ext>
            </a:extLst>
          </p:cNvPr>
          <p:cNvSpPr>
            <a:spLocks noGrp="1" noChangeArrowheads="1"/>
          </p:cNvSpPr>
          <p:nvPr>
            <p:ph type="title"/>
          </p:nvPr>
        </p:nvSpPr>
        <p:spPr>
          <a:xfrm>
            <a:off x="812800" y="609600"/>
            <a:ext cx="10566400" cy="591968"/>
          </a:xfrm>
        </p:spPr>
        <p:txBody>
          <a:bodyPr/>
          <a:lstStyle/>
          <a:p>
            <a:r>
              <a:rPr lang="zh-CN" altLang="en-US" sz="3200" dirty="0">
                <a:solidFill>
                  <a:srgbClr val="FF0000"/>
                </a:solidFill>
              </a:rPr>
              <a:t>研究背景</a:t>
            </a:r>
          </a:p>
        </p:txBody>
      </p:sp>
      <p:sp>
        <p:nvSpPr>
          <p:cNvPr id="2" name="Content Placeholder 1">
            <a:extLst>
              <a:ext uri="{FF2B5EF4-FFF2-40B4-BE49-F238E27FC236}">
                <a16:creationId xmlns:a16="http://schemas.microsoft.com/office/drawing/2014/main" id="{DEEAF720-173C-0655-1380-C4A2F2D56102}"/>
              </a:ext>
            </a:extLst>
          </p:cNvPr>
          <p:cNvSpPr>
            <a:spLocks noGrp="1"/>
          </p:cNvSpPr>
          <p:nvPr>
            <p:ph idx="1"/>
          </p:nvPr>
        </p:nvSpPr>
        <p:spPr>
          <a:xfrm>
            <a:off x="802160" y="1295044"/>
            <a:ext cx="10464800" cy="954398"/>
          </a:xfrm>
        </p:spPr>
        <p:txBody>
          <a:bodyPr/>
          <a:lstStyle/>
          <a:p>
            <a:r>
              <a:rPr lang="zh-CN" sz="2000" spc="75" dirty="0">
                <a:solidFill>
                  <a:srgbClr val="000000"/>
                </a:solidFill>
                <a:effectLst/>
                <a:latin typeface="+mj-ea"/>
                <a:ea typeface="+mj-ea"/>
                <a:cs typeface="SimSun" panose="02010600030101010101" pitchFamily="2" charset="-122"/>
              </a:rPr>
              <a:t>自我参照效应（</a:t>
            </a:r>
            <a:r>
              <a:rPr lang="en-AU" sz="2000" spc="75" dirty="0">
                <a:solidFill>
                  <a:srgbClr val="000000"/>
                </a:solidFill>
                <a:effectLst/>
                <a:latin typeface="+mj-ea"/>
                <a:ea typeface="+mj-ea"/>
                <a:cs typeface="SimSun" panose="02010600030101010101" pitchFamily="2" charset="-122"/>
              </a:rPr>
              <a:t>self-reference effect</a:t>
            </a:r>
            <a:r>
              <a:rPr lang="zh-CN" sz="2000" spc="75" dirty="0">
                <a:solidFill>
                  <a:srgbClr val="000000"/>
                </a:solidFill>
                <a:effectLst/>
                <a:latin typeface="+mj-ea"/>
                <a:ea typeface="+mj-ea"/>
                <a:cs typeface="SimSun" panose="02010600030101010101" pitchFamily="2" charset="-122"/>
              </a:rPr>
              <a:t>）指大脑会优先加工与自我相关的信息，且这些与自我相</a:t>
            </a:r>
            <a:r>
              <a:rPr lang="zh-CN" altLang="en-US" sz="2000" spc="75" dirty="0">
                <a:solidFill>
                  <a:srgbClr val="000000"/>
                </a:solidFill>
                <a:latin typeface="+mj-ea"/>
                <a:ea typeface="+mj-ea"/>
              </a:rPr>
              <a:t>关联的信息难以被忽视和遗忘。</a:t>
            </a:r>
            <a:r>
              <a:rPr lang="en-AU" sz="2000" spc="75" dirty="0">
                <a:solidFill>
                  <a:srgbClr val="000000"/>
                </a:solidFill>
                <a:latin typeface="+mj-ea"/>
                <a:ea typeface="+mj-ea"/>
              </a:rPr>
              <a:t> </a:t>
            </a:r>
          </a:p>
          <a:p>
            <a:endParaRPr lang="en-AU" sz="2000" spc="75" dirty="0">
              <a:solidFill>
                <a:srgbClr val="000000"/>
              </a:solidFill>
              <a:latin typeface="+mj-ea"/>
              <a:ea typeface="+mj-ea"/>
            </a:endParaRPr>
          </a:p>
          <a:p>
            <a:endParaRPr lang="en-AU" sz="2000" spc="75" dirty="0">
              <a:solidFill>
                <a:srgbClr val="000000"/>
              </a:solidFill>
              <a:latin typeface="+mj-ea"/>
              <a:ea typeface="+mj-ea"/>
            </a:endParaRPr>
          </a:p>
          <a:p>
            <a:endParaRPr lang="en-AU" sz="2000" spc="75" dirty="0">
              <a:solidFill>
                <a:srgbClr val="000000"/>
              </a:solidFill>
              <a:latin typeface="+mj-ea"/>
              <a:ea typeface="+mj-ea"/>
            </a:endParaRPr>
          </a:p>
          <a:p>
            <a:endParaRPr lang="en-AU" sz="2000" spc="75" dirty="0">
              <a:solidFill>
                <a:srgbClr val="000000"/>
              </a:solidFill>
              <a:latin typeface="+mj-ea"/>
              <a:ea typeface="+mj-ea"/>
            </a:endParaRPr>
          </a:p>
          <a:p>
            <a:endParaRPr lang="en-AU" sz="2000" spc="75" dirty="0">
              <a:solidFill>
                <a:srgbClr val="000000"/>
              </a:solidFill>
              <a:latin typeface="+mj-ea"/>
              <a:ea typeface="+mj-ea"/>
            </a:endParaRPr>
          </a:p>
          <a:p>
            <a:endParaRPr lang="en-AU" sz="2000" spc="75" dirty="0">
              <a:solidFill>
                <a:srgbClr val="000000"/>
              </a:solidFill>
              <a:latin typeface="+mj-ea"/>
              <a:ea typeface="+mj-ea"/>
            </a:endParaRPr>
          </a:p>
          <a:p>
            <a:pPr marL="0" indent="0">
              <a:buNone/>
            </a:pPr>
            <a:endParaRPr lang="en-AU" sz="2000" spc="75" dirty="0">
              <a:solidFill>
                <a:srgbClr val="000000"/>
              </a:solidFill>
              <a:latin typeface="+mj-ea"/>
              <a:ea typeface="+mj-ea"/>
            </a:endParaRPr>
          </a:p>
        </p:txBody>
      </p:sp>
      <p:sp>
        <p:nvSpPr>
          <p:cNvPr id="4" name="TextBox 3">
            <a:extLst>
              <a:ext uri="{FF2B5EF4-FFF2-40B4-BE49-F238E27FC236}">
                <a16:creationId xmlns:a16="http://schemas.microsoft.com/office/drawing/2014/main" id="{4BEC31D4-13FD-2DDD-A834-42B8C12B05FD}"/>
              </a:ext>
            </a:extLst>
          </p:cNvPr>
          <p:cNvSpPr txBox="1"/>
          <p:nvPr/>
        </p:nvSpPr>
        <p:spPr>
          <a:xfrm>
            <a:off x="825566" y="5233988"/>
            <a:ext cx="10262953" cy="707886"/>
          </a:xfrm>
          <a:prstGeom prst="rect">
            <a:avLst/>
          </a:prstGeom>
          <a:noFill/>
        </p:spPr>
        <p:txBody>
          <a:bodyPr wrap="square">
            <a:spAutoFit/>
          </a:bodyPr>
          <a:lstStyle/>
          <a:p>
            <a:pPr marL="342900" indent="-342900">
              <a:spcBef>
                <a:spcPct val="20000"/>
              </a:spcBef>
              <a:buClr>
                <a:schemeClr val="accent1"/>
              </a:buClr>
              <a:buSzPct val="65000"/>
              <a:buFont typeface="Wingdings" panose="05000000000000000000" pitchFamily="2" charset="2"/>
              <a:buChar char="u"/>
            </a:pPr>
            <a:r>
              <a:rPr lang="zh-CN" altLang="en-US" spc="75" dirty="0">
                <a:solidFill>
                  <a:srgbClr val="000000"/>
                </a:solidFill>
                <a:latin typeface="Times New Roman" panose="02020603050405020304" pitchFamily="18" charset="0"/>
                <a:ea typeface="+mj-ea"/>
                <a:cs typeface="Times New Roman" panose="02020603050405020304" pitchFamily="18" charset="0"/>
              </a:rPr>
              <a:t>自我参照编码</a:t>
            </a:r>
            <a:r>
              <a:rPr lang="en-US" altLang="zh-CN" spc="75" dirty="0">
                <a:solidFill>
                  <a:srgbClr val="000000"/>
                </a:solidFill>
                <a:latin typeface="Times New Roman" panose="02020603050405020304" pitchFamily="18" charset="0"/>
                <a:ea typeface="+mj-ea"/>
                <a:cs typeface="Times New Roman" panose="02020603050405020304" pitchFamily="18" charset="0"/>
              </a:rPr>
              <a:t> (s</a:t>
            </a:r>
            <a:r>
              <a:rPr lang="en-AU" spc="75" dirty="0">
                <a:solidFill>
                  <a:srgbClr val="000000"/>
                </a:solidFill>
                <a:latin typeface="Times New Roman" panose="02020603050405020304" pitchFamily="18" charset="0"/>
                <a:ea typeface="+mj-ea"/>
                <a:cs typeface="Times New Roman" panose="02020603050405020304" pitchFamily="18" charset="0"/>
              </a:rPr>
              <a:t>elf-referential encoding)</a:t>
            </a:r>
            <a:r>
              <a:rPr lang="zh-CN" altLang="en-US" spc="75" dirty="0">
                <a:solidFill>
                  <a:srgbClr val="000000"/>
                </a:solidFill>
                <a:latin typeface="Times New Roman" panose="02020603050405020304" pitchFamily="18" charset="0"/>
                <a:ea typeface="+mj-ea"/>
                <a:cs typeface="Times New Roman" panose="02020603050405020304" pitchFamily="18" charset="0"/>
              </a:rPr>
              <a:t>在教育教学中的应用涉及在学习材料的处理和编码过程中整合自我参照线索（如整合入自己的名字，变换人称等）。</a:t>
            </a:r>
            <a:r>
              <a:rPr lang="en-AU" spc="75" dirty="0">
                <a:solidFill>
                  <a:srgbClr val="000000"/>
                </a:solidFill>
                <a:latin typeface="Times New Roman" panose="02020603050405020304" pitchFamily="18" charset="0"/>
                <a:ea typeface="+mj-ea"/>
                <a:cs typeface="Times New Roman" panose="02020603050405020304" pitchFamily="18" charset="0"/>
              </a:rPr>
              <a:t> </a:t>
            </a:r>
            <a:endParaRPr lang="en-US" spc="75" dirty="0">
              <a:solidFill>
                <a:srgbClr val="000000"/>
              </a:solidFill>
              <a:latin typeface="Times New Roman" panose="02020603050405020304" pitchFamily="18" charset="0"/>
              <a:ea typeface="+mj-ea"/>
              <a:cs typeface="Times New Roman" panose="02020603050405020304" pitchFamily="18" charset="0"/>
            </a:endParaRPr>
          </a:p>
        </p:txBody>
      </p:sp>
      <p:pic>
        <p:nvPicPr>
          <p:cNvPr id="6" name="Picture 5" descr="DSRP and the Cocktail Party Effect">
            <a:extLst>
              <a:ext uri="{FF2B5EF4-FFF2-40B4-BE49-F238E27FC236}">
                <a16:creationId xmlns:a16="http://schemas.microsoft.com/office/drawing/2014/main" id="{124780C4-5823-EBCF-101F-109F10C8F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116" y="2424820"/>
            <a:ext cx="4249841" cy="22623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2C888D-C585-B9FE-1D51-6E57D15C1234}"/>
              </a:ext>
            </a:extLst>
          </p:cNvPr>
          <p:cNvSpPr txBox="1"/>
          <p:nvPr/>
        </p:nvSpPr>
        <p:spPr>
          <a:xfrm>
            <a:off x="2025176" y="4716424"/>
            <a:ext cx="6100762" cy="369332"/>
          </a:xfrm>
          <a:prstGeom prst="rect">
            <a:avLst/>
          </a:prstGeom>
          <a:noFill/>
        </p:spPr>
        <p:txBody>
          <a:bodyPr wrap="square">
            <a:spAutoFit/>
          </a:bodyPr>
          <a:lstStyle/>
          <a:p>
            <a:r>
              <a:rPr lang="zh-CN" altLang="en-US" sz="1800" dirty="0">
                <a:solidFill>
                  <a:srgbClr val="0A999E"/>
                </a:solidFill>
                <a:latin typeface="Times" pitchFamily="2" charset="0"/>
                <a:cs typeface="Times New Roman" panose="02020603050405020304" pitchFamily="18" charset="0"/>
              </a:rPr>
              <a:t>鸡尾酒会效应 </a:t>
            </a:r>
            <a:r>
              <a:rPr lang="en-US" altLang="zh-CN" sz="1800" dirty="0">
                <a:solidFill>
                  <a:srgbClr val="0A999E"/>
                </a:solidFill>
                <a:latin typeface="Times" pitchFamily="2" charset="0"/>
                <a:cs typeface="Times New Roman" panose="02020603050405020304" pitchFamily="18" charset="0"/>
              </a:rPr>
              <a:t>(</a:t>
            </a:r>
            <a:r>
              <a:rPr lang="en-GB" sz="1800" dirty="0">
                <a:solidFill>
                  <a:srgbClr val="0A999E"/>
                </a:solidFill>
                <a:effectLst/>
                <a:latin typeface="Times" pitchFamily="2" charset="0"/>
              </a:rPr>
              <a:t>Cherry, 1953 )</a:t>
            </a:r>
            <a:endParaRPr lang="en-GB" sz="1800" dirty="0">
              <a:solidFill>
                <a:srgbClr val="0A999E"/>
              </a:solidFill>
              <a:latin typeface="Times" pitchFamily="2" charset="0"/>
            </a:endParaRPr>
          </a:p>
        </p:txBody>
      </p:sp>
      <p:sp>
        <p:nvSpPr>
          <p:cNvPr id="11" name="TextBox 10">
            <a:extLst>
              <a:ext uri="{FF2B5EF4-FFF2-40B4-BE49-F238E27FC236}">
                <a16:creationId xmlns:a16="http://schemas.microsoft.com/office/drawing/2014/main" id="{47365FA7-A33F-BFAC-66CB-A0AA1A675712}"/>
              </a:ext>
            </a:extLst>
          </p:cNvPr>
          <p:cNvSpPr txBox="1"/>
          <p:nvPr/>
        </p:nvSpPr>
        <p:spPr>
          <a:xfrm>
            <a:off x="10090016" y="3420829"/>
            <a:ext cx="954107" cy="276999"/>
          </a:xfrm>
          <a:prstGeom prst="rect">
            <a:avLst/>
          </a:prstGeom>
          <a:noFill/>
        </p:spPr>
        <p:txBody>
          <a:bodyPr wrap="none" rtlCol="0">
            <a:spAutoFit/>
          </a:bodyPr>
          <a:lstStyle/>
          <a:p>
            <a:r>
              <a:rPr lang="en-US" sz="1200" dirty="0"/>
              <a:t>你是</a:t>
            </a:r>
            <a:r>
              <a:rPr lang="en-US" sz="1200" u="sng" dirty="0">
                <a:solidFill>
                  <a:srgbClr val="FF0000"/>
                </a:solidFill>
              </a:rPr>
              <a:t>勇敢的</a:t>
            </a:r>
          </a:p>
        </p:txBody>
      </p:sp>
    </p:spTree>
    <p:extLst>
      <p:ext uri="{BB962C8B-B14F-4D97-AF65-F5344CB8AC3E}">
        <p14:creationId xmlns:p14="http://schemas.microsoft.com/office/powerpoint/2010/main" val="4061200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280E9FC0-DD95-2789-0CBE-7D21FC72F829}"/>
              </a:ext>
            </a:extLst>
          </p:cNvPr>
          <p:cNvSpPr>
            <a:spLocks noGrp="1" noChangeArrowheads="1"/>
          </p:cNvSpPr>
          <p:nvPr>
            <p:ph type="title"/>
          </p:nvPr>
        </p:nvSpPr>
        <p:spPr>
          <a:xfrm>
            <a:off x="812800" y="609600"/>
            <a:ext cx="10566400" cy="890588"/>
          </a:xfrm>
        </p:spPr>
        <p:txBody>
          <a:bodyPr/>
          <a:lstStyle/>
          <a:p>
            <a:r>
              <a:rPr lang="zh-CN" altLang="en-US" sz="3200" dirty="0">
                <a:solidFill>
                  <a:srgbClr val="FF0000"/>
                </a:solidFill>
              </a:rPr>
              <a:t>步骤一：</a:t>
            </a:r>
            <a:r>
              <a:rPr lang="zh-CN" altLang="en-AU" sz="3200" dirty="0">
                <a:solidFill>
                  <a:srgbClr val="FF0000"/>
                </a:solidFill>
              </a:rPr>
              <a:t>问题</a:t>
            </a:r>
            <a:r>
              <a:rPr lang="zh-CN" altLang="en-US" sz="3200" dirty="0">
                <a:solidFill>
                  <a:srgbClr val="FF0000"/>
                </a:solidFill>
              </a:rPr>
              <a:t>提出及可行性分析</a:t>
            </a:r>
          </a:p>
        </p:txBody>
      </p:sp>
      <p:sp>
        <p:nvSpPr>
          <p:cNvPr id="21" name="Content Placeholder 1">
            <a:extLst>
              <a:ext uri="{FF2B5EF4-FFF2-40B4-BE49-F238E27FC236}">
                <a16:creationId xmlns:a16="http://schemas.microsoft.com/office/drawing/2014/main" id="{0331DF1D-14E5-19EC-A6BE-C0F2017A9BD9}"/>
              </a:ext>
            </a:extLst>
          </p:cNvPr>
          <p:cNvSpPr>
            <a:spLocks noGrp="1"/>
          </p:cNvSpPr>
          <p:nvPr>
            <p:ph idx="1"/>
          </p:nvPr>
        </p:nvSpPr>
        <p:spPr>
          <a:xfrm>
            <a:off x="900985" y="1167336"/>
            <a:ext cx="10464800" cy="2911411"/>
          </a:xfrm>
        </p:spPr>
        <p:txBody>
          <a:bodyPr/>
          <a:lstStyle/>
          <a:p>
            <a:r>
              <a:rPr lang="zh-CN" altLang="en-US" spc="75" dirty="0">
                <a:solidFill>
                  <a:srgbClr val="000000"/>
                </a:solidFill>
                <a:latin typeface="+mj-ea"/>
                <a:ea typeface="+mj-ea"/>
              </a:rPr>
              <a:t>研究问题：</a:t>
            </a:r>
            <a:endParaRPr lang="en-AU" altLang="zh-CN" spc="75" dirty="0">
              <a:solidFill>
                <a:srgbClr val="000000"/>
              </a:solidFill>
              <a:latin typeface="+mj-ea"/>
              <a:ea typeface="+mj-ea"/>
            </a:endParaRPr>
          </a:p>
          <a:p>
            <a:pPr lvl="1"/>
            <a:r>
              <a:rPr lang="zh-CN" altLang="en-US" sz="2000" spc="75" dirty="0">
                <a:solidFill>
                  <a:srgbClr val="000000"/>
                </a:solidFill>
                <a:latin typeface="+mj-ea"/>
                <a:ea typeface="+mj-ea"/>
              </a:rPr>
              <a:t>自我参照编码在教育教学中的应用的是否具有有效性？</a:t>
            </a:r>
            <a:endParaRPr lang="en-AU" altLang="zh-CN" sz="2000" spc="75" dirty="0">
              <a:solidFill>
                <a:srgbClr val="000000"/>
              </a:solidFill>
              <a:latin typeface="+mj-ea"/>
              <a:ea typeface="+mj-ea"/>
            </a:endParaRPr>
          </a:p>
          <a:p>
            <a:pPr lvl="1"/>
            <a:r>
              <a:rPr lang="zh-CN" altLang="en-US" sz="2000" spc="75" dirty="0">
                <a:solidFill>
                  <a:srgbClr val="000000"/>
                </a:solidFill>
                <a:latin typeface="+mj-ea"/>
                <a:ea typeface="+mj-ea"/>
              </a:rPr>
              <a:t>这项技术在教育教学中的应用是否存在有效实施的边界？</a:t>
            </a:r>
            <a:endParaRPr lang="en-US" spc="75" dirty="0">
              <a:solidFill>
                <a:srgbClr val="000000"/>
              </a:solidFill>
              <a:latin typeface="+mj-ea"/>
              <a:ea typeface="+mj-ea"/>
            </a:endParaRPr>
          </a:p>
          <a:p>
            <a:pPr marL="342900" lvl="1" indent="-342900">
              <a:buClr>
                <a:schemeClr val="accent1"/>
              </a:buClr>
              <a:buSzPct val="65000"/>
              <a:buFont typeface="Wingdings" panose="05000000000000000000" pitchFamily="2" charset="2"/>
              <a:buChar char="u"/>
            </a:pPr>
            <a:r>
              <a:rPr lang="en-US" spc="75" dirty="0">
                <a:solidFill>
                  <a:srgbClr val="000000"/>
                </a:solidFill>
                <a:latin typeface="+mj-ea"/>
                <a:ea typeface="+mj-ea"/>
              </a:rPr>
              <a:t>研究设计</a:t>
            </a:r>
          </a:p>
          <a:p>
            <a:pPr lvl="1"/>
            <a:r>
              <a:rPr lang="en-US" sz="2000" spc="75" dirty="0">
                <a:solidFill>
                  <a:srgbClr val="000000"/>
                </a:solidFill>
                <a:latin typeface="+mj-ea"/>
                <a:ea typeface="+mj-ea"/>
              </a:rPr>
              <a:t>多为实验组</a:t>
            </a:r>
            <a:r>
              <a:rPr lang="en-US" altLang="zh-CN" sz="2000" spc="75" dirty="0">
                <a:solidFill>
                  <a:srgbClr val="000000"/>
                </a:solidFill>
                <a:latin typeface="+mj-ea"/>
                <a:ea typeface="+mj-ea"/>
              </a:rPr>
              <a:t>-</a:t>
            </a:r>
            <a:r>
              <a:rPr lang="zh-CN" altLang="en-US" sz="2000" spc="75" dirty="0">
                <a:solidFill>
                  <a:srgbClr val="000000"/>
                </a:solidFill>
                <a:latin typeface="+mj-ea"/>
                <a:ea typeface="+mj-ea"/>
              </a:rPr>
              <a:t>对照组设计，测量学习表现</a:t>
            </a:r>
            <a:r>
              <a:rPr lang="en-US" altLang="zh-CN" sz="2000" spc="75" dirty="0">
                <a:solidFill>
                  <a:srgbClr val="000000"/>
                </a:solidFill>
                <a:latin typeface="+mj-ea"/>
                <a:ea typeface="+mj-ea"/>
              </a:rPr>
              <a:t>(e.g., </a:t>
            </a:r>
            <a:r>
              <a:rPr lang="zh-CN" altLang="en-US" sz="2000" spc="75" dirty="0">
                <a:solidFill>
                  <a:srgbClr val="000000"/>
                </a:solidFill>
                <a:latin typeface="+mj-ea"/>
                <a:ea typeface="+mj-ea"/>
              </a:rPr>
              <a:t>学习成绩，记忆等）</a:t>
            </a:r>
            <a:endParaRPr lang="en-AU" altLang="zh-CN" sz="2000" spc="75" dirty="0">
              <a:solidFill>
                <a:srgbClr val="000000"/>
              </a:solidFill>
              <a:latin typeface="+mj-ea"/>
              <a:ea typeface="+mj-ea"/>
            </a:endParaRPr>
          </a:p>
          <a:p>
            <a:pPr marL="344487" lvl="1" indent="0">
              <a:buNone/>
            </a:pPr>
            <a:endParaRPr lang="en-AU" altLang="zh-CN" sz="2000" spc="75" dirty="0">
              <a:solidFill>
                <a:srgbClr val="000000"/>
              </a:solidFill>
              <a:latin typeface="+mj-ea"/>
              <a:ea typeface="+mj-ea"/>
            </a:endParaRPr>
          </a:p>
          <a:p>
            <a:pPr marL="344487" lvl="1" indent="0">
              <a:buNone/>
            </a:pPr>
            <a:endParaRPr lang="en-AU" altLang="zh-CN" sz="2000" spc="75" dirty="0">
              <a:solidFill>
                <a:srgbClr val="000000"/>
              </a:solidFill>
              <a:latin typeface="+mj-ea"/>
              <a:ea typeface="+mj-ea"/>
            </a:endParaRPr>
          </a:p>
          <a:p>
            <a:pPr marL="344487" lvl="1" indent="0">
              <a:buNone/>
            </a:pPr>
            <a:endParaRPr lang="en-AU" altLang="zh-CN" sz="2000" spc="75" dirty="0">
              <a:solidFill>
                <a:srgbClr val="000000"/>
              </a:solidFill>
              <a:latin typeface="+mj-ea"/>
              <a:ea typeface="+mj-ea"/>
            </a:endParaRPr>
          </a:p>
          <a:p>
            <a:pPr marL="344487" lvl="1" indent="0">
              <a:buNone/>
            </a:pPr>
            <a:endParaRPr lang="en-AU" altLang="zh-CN" sz="2000" spc="75" dirty="0">
              <a:solidFill>
                <a:srgbClr val="000000"/>
              </a:solidFill>
              <a:latin typeface="+mj-ea"/>
              <a:ea typeface="+mj-ea"/>
            </a:endParaRPr>
          </a:p>
          <a:p>
            <a:pPr marL="344487" lvl="1" indent="0">
              <a:buNone/>
            </a:pPr>
            <a:endParaRPr lang="en-AU" altLang="zh-CN" sz="2000" spc="75" dirty="0">
              <a:solidFill>
                <a:srgbClr val="000000"/>
              </a:solidFill>
              <a:latin typeface="+mj-ea"/>
              <a:ea typeface="+mj-ea"/>
            </a:endParaRPr>
          </a:p>
          <a:p>
            <a:pPr marL="0" lvl="1" indent="0">
              <a:buClr>
                <a:schemeClr val="accent1"/>
              </a:buClr>
              <a:buSzPct val="65000"/>
              <a:buNone/>
            </a:pPr>
            <a:endParaRPr lang="en-AU" altLang="zh-CN" sz="2000" spc="75" dirty="0">
              <a:solidFill>
                <a:srgbClr val="000000"/>
              </a:solidFill>
              <a:latin typeface="+mj-ea"/>
              <a:ea typeface="+mj-ea"/>
            </a:endParaRPr>
          </a:p>
          <a:p>
            <a:pPr marL="342900" lvl="1" indent="-342900">
              <a:buClr>
                <a:schemeClr val="accent1"/>
              </a:buClr>
              <a:buSzPct val="65000"/>
              <a:buFont typeface="Wingdings" panose="05000000000000000000" pitchFamily="2" charset="2"/>
              <a:buChar char="u"/>
            </a:pPr>
            <a:r>
              <a:rPr lang="zh-CN" altLang="en-US" spc="75" dirty="0">
                <a:solidFill>
                  <a:srgbClr val="000000"/>
                </a:solidFill>
                <a:latin typeface="+mj-ea"/>
                <a:ea typeface="+mj-ea"/>
              </a:rPr>
              <a:t>可行性分析</a:t>
            </a:r>
            <a:endParaRPr lang="en-AU" altLang="zh-CN" spc="75" dirty="0">
              <a:solidFill>
                <a:srgbClr val="000000"/>
              </a:solidFill>
              <a:latin typeface="+mj-ea"/>
              <a:ea typeface="+mj-ea"/>
            </a:endParaRPr>
          </a:p>
          <a:p>
            <a:pPr lvl="1"/>
            <a:r>
              <a:rPr lang="zh-CN" altLang="en-US" sz="2000" spc="75" dirty="0">
                <a:solidFill>
                  <a:srgbClr val="000000"/>
                </a:solidFill>
                <a:latin typeface="+mj-ea"/>
                <a:ea typeface="+mj-ea"/>
              </a:rPr>
              <a:t>认知和教育的新型交叉领域，无相似主题元分析，</a:t>
            </a:r>
            <a:r>
              <a:rPr lang="zh-CN" altLang="en-AU" sz="2000" spc="75" dirty="0">
                <a:solidFill>
                  <a:srgbClr val="000000"/>
                </a:solidFill>
                <a:latin typeface="+mj-ea"/>
                <a:ea typeface="+mj-ea"/>
              </a:rPr>
              <a:t>文献</a:t>
            </a:r>
            <a:r>
              <a:rPr lang="zh-CN" altLang="en-US" sz="2000" spc="75" dirty="0">
                <a:solidFill>
                  <a:srgbClr val="000000"/>
                </a:solidFill>
                <a:latin typeface="+mj-ea"/>
                <a:ea typeface="+mj-ea"/>
              </a:rPr>
              <a:t>数量</a:t>
            </a:r>
            <a:r>
              <a:rPr lang="en-US" altLang="zh-CN" sz="2000" spc="75" dirty="0">
                <a:solidFill>
                  <a:srgbClr val="000000"/>
                </a:solidFill>
                <a:latin typeface="+mj-ea"/>
                <a:ea typeface="+mj-ea"/>
              </a:rPr>
              <a:t>&gt;10</a:t>
            </a:r>
            <a:endParaRPr lang="en-AU" altLang="zh-CN" sz="2000" spc="75" dirty="0">
              <a:solidFill>
                <a:srgbClr val="000000"/>
              </a:solidFill>
              <a:latin typeface="+mj-ea"/>
              <a:ea typeface="+mj-ea"/>
            </a:endParaRPr>
          </a:p>
          <a:p>
            <a:pPr marL="344487" lvl="1" indent="0">
              <a:buNone/>
            </a:pPr>
            <a:endParaRPr lang="en-US" sz="2000" spc="75" dirty="0">
              <a:solidFill>
                <a:srgbClr val="000000"/>
              </a:solidFill>
              <a:latin typeface="+mj-ea"/>
              <a:ea typeface="+mj-ea"/>
            </a:endParaRPr>
          </a:p>
          <a:p>
            <a:pPr lvl="1"/>
            <a:endParaRPr lang="en-AU" sz="2000" i="1" spc="75" dirty="0">
              <a:solidFill>
                <a:srgbClr val="FF0000"/>
              </a:solidFill>
              <a:latin typeface="+mj-ea"/>
              <a:ea typeface="+mj-ea"/>
            </a:endParaRPr>
          </a:p>
          <a:p>
            <a:endParaRPr lang="en-AU" sz="2000" spc="75" dirty="0">
              <a:solidFill>
                <a:srgbClr val="000000"/>
              </a:solidFill>
              <a:latin typeface="+mj-ea"/>
              <a:ea typeface="+mj-ea"/>
            </a:endParaRPr>
          </a:p>
          <a:p>
            <a:endParaRPr lang="en-AU" sz="2000" spc="75" dirty="0">
              <a:solidFill>
                <a:srgbClr val="000000"/>
              </a:solidFill>
              <a:latin typeface="+mj-ea"/>
              <a:ea typeface="+mj-ea"/>
            </a:endParaRPr>
          </a:p>
          <a:p>
            <a:endParaRPr lang="en-AU" sz="2000" spc="75" dirty="0">
              <a:solidFill>
                <a:srgbClr val="000000"/>
              </a:solidFill>
              <a:latin typeface="+mj-ea"/>
              <a:ea typeface="+mj-ea"/>
            </a:endParaRPr>
          </a:p>
          <a:p>
            <a:endParaRPr lang="en-AU" sz="2000" spc="75" dirty="0">
              <a:solidFill>
                <a:srgbClr val="000000"/>
              </a:solidFill>
              <a:latin typeface="+mj-ea"/>
              <a:ea typeface="+mj-ea"/>
            </a:endParaRPr>
          </a:p>
          <a:p>
            <a:endParaRPr lang="en-AU" sz="2000" spc="75" dirty="0">
              <a:solidFill>
                <a:srgbClr val="000000"/>
              </a:solidFill>
              <a:latin typeface="+mj-ea"/>
              <a:ea typeface="+mj-ea"/>
            </a:endParaRPr>
          </a:p>
          <a:p>
            <a:endParaRPr lang="en-AU" sz="2000" spc="75" dirty="0">
              <a:solidFill>
                <a:srgbClr val="000000"/>
              </a:solidFill>
              <a:latin typeface="+mj-ea"/>
              <a:ea typeface="+mj-ea"/>
            </a:endParaRPr>
          </a:p>
          <a:p>
            <a:endParaRPr lang="en-AU" sz="2000" spc="75" dirty="0">
              <a:solidFill>
                <a:srgbClr val="000000"/>
              </a:solidFill>
              <a:latin typeface="+mj-ea"/>
              <a:ea typeface="+mj-ea"/>
            </a:endParaRPr>
          </a:p>
          <a:p>
            <a:pPr marL="0" indent="0">
              <a:buNone/>
            </a:pPr>
            <a:endParaRPr lang="en-AU" sz="2000" spc="75" dirty="0">
              <a:solidFill>
                <a:srgbClr val="000000"/>
              </a:solidFill>
              <a:latin typeface="+mj-ea"/>
              <a:ea typeface="+mj-ea"/>
            </a:endParaRPr>
          </a:p>
        </p:txBody>
      </p:sp>
      <p:grpSp>
        <p:nvGrpSpPr>
          <p:cNvPr id="3" name="Group 2">
            <a:extLst>
              <a:ext uri="{FF2B5EF4-FFF2-40B4-BE49-F238E27FC236}">
                <a16:creationId xmlns:a16="http://schemas.microsoft.com/office/drawing/2014/main" id="{C1FF6F8A-386F-9265-D24A-D7445E157D40}"/>
              </a:ext>
            </a:extLst>
          </p:cNvPr>
          <p:cNvGrpSpPr/>
          <p:nvPr/>
        </p:nvGrpSpPr>
        <p:grpSpPr>
          <a:xfrm>
            <a:off x="3023680" y="3243126"/>
            <a:ext cx="7998254" cy="2447538"/>
            <a:chOff x="955157" y="3023402"/>
            <a:chExt cx="10133364" cy="2949026"/>
          </a:xfrm>
        </p:grpSpPr>
        <p:grpSp>
          <p:nvGrpSpPr>
            <p:cNvPr id="16" name="Group 15">
              <a:extLst>
                <a:ext uri="{FF2B5EF4-FFF2-40B4-BE49-F238E27FC236}">
                  <a16:creationId xmlns:a16="http://schemas.microsoft.com/office/drawing/2014/main" id="{55426C20-E82B-D565-931E-63FC99868E1A}"/>
                </a:ext>
              </a:extLst>
            </p:cNvPr>
            <p:cNvGrpSpPr/>
            <p:nvPr/>
          </p:nvGrpSpPr>
          <p:grpSpPr>
            <a:xfrm>
              <a:off x="955157" y="3023402"/>
              <a:ext cx="5516772" cy="2949026"/>
              <a:chOff x="941047" y="2947485"/>
              <a:chExt cx="5516772" cy="2949026"/>
            </a:xfrm>
          </p:grpSpPr>
          <p:pic>
            <p:nvPicPr>
              <p:cNvPr id="10" name="Picture 9">
                <a:extLst>
                  <a:ext uri="{FF2B5EF4-FFF2-40B4-BE49-F238E27FC236}">
                    <a16:creationId xmlns:a16="http://schemas.microsoft.com/office/drawing/2014/main" id="{69129486-0A79-E600-7266-CC79AD9D2E2A}"/>
                  </a:ext>
                </a:extLst>
              </p:cNvPr>
              <p:cNvPicPr>
                <a:picLocks noChangeAspect="1"/>
              </p:cNvPicPr>
              <p:nvPr/>
            </p:nvPicPr>
            <p:blipFill rotWithShape="1">
              <a:blip r:embed="rId2"/>
              <a:srcRect l="-1" t="7320" r="-501" b="26064"/>
              <a:stretch/>
            </p:blipFill>
            <p:spPr>
              <a:xfrm>
                <a:off x="941047" y="2947485"/>
                <a:ext cx="5516772" cy="2949026"/>
              </a:xfrm>
              <a:prstGeom prst="rect">
                <a:avLst/>
              </a:prstGeom>
            </p:spPr>
          </p:pic>
          <p:sp>
            <p:nvSpPr>
              <p:cNvPr id="15" name="Rectangle 14">
                <a:extLst>
                  <a:ext uri="{FF2B5EF4-FFF2-40B4-BE49-F238E27FC236}">
                    <a16:creationId xmlns:a16="http://schemas.microsoft.com/office/drawing/2014/main" id="{21573B35-C63F-990D-2A42-D8600617BB99}"/>
                  </a:ext>
                </a:extLst>
              </p:cNvPr>
              <p:cNvSpPr/>
              <p:nvPr/>
            </p:nvSpPr>
            <p:spPr bwMode="auto">
              <a:xfrm>
                <a:off x="2815142" y="3545103"/>
                <a:ext cx="1231335" cy="691272"/>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R="0" algn="ctr" defTabSz="914400" rtl="0" eaLnBrk="0" fontAlgn="base" latinLnBrk="0" hangingPunct="0">
                  <a:lnSpc>
                    <a:spcPct val="200000"/>
                  </a:lnSpc>
                  <a:spcBef>
                    <a:spcPct val="20000"/>
                  </a:spcBef>
                  <a:spcAft>
                    <a:spcPct val="0"/>
                  </a:spcAft>
                  <a:buClr>
                    <a:schemeClr val="accent1"/>
                  </a:buClr>
                  <a:buSzPct val="65000"/>
                </a:pPr>
                <a:endParaRPr lang="en-US" dirty="0">
                  <a:latin typeface="Times New Roman" panose="02020603050405020304" pitchFamily="18" charset="0"/>
                  <a:cs typeface="Times New Roman" panose="02020603050405020304" pitchFamily="18" charset="0"/>
                </a:endParaRPr>
              </a:p>
            </p:txBody>
          </p:sp>
        </p:grpSp>
        <p:sp>
          <p:nvSpPr>
            <p:cNvPr id="17" name="TextBox 16">
              <a:extLst>
                <a:ext uri="{FF2B5EF4-FFF2-40B4-BE49-F238E27FC236}">
                  <a16:creationId xmlns:a16="http://schemas.microsoft.com/office/drawing/2014/main" id="{5D10B040-D60F-9F9C-07BE-9F436D20B6B3}"/>
                </a:ext>
              </a:extLst>
            </p:cNvPr>
            <p:cNvSpPr txBox="1"/>
            <p:nvPr/>
          </p:nvSpPr>
          <p:spPr>
            <a:xfrm>
              <a:off x="2283017" y="3028890"/>
              <a:ext cx="2282997" cy="40011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Experimental</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Group</a:t>
              </a:r>
            </a:p>
          </p:txBody>
        </p:sp>
        <p:sp>
          <p:nvSpPr>
            <p:cNvPr id="19" name="TextBox 18">
              <a:extLst>
                <a:ext uri="{FF2B5EF4-FFF2-40B4-BE49-F238E27FC236}">
                  <a16:creationId xmlns:a16="http://schemas.microsoft.com/office/drawing/2014/main" id="{30F37388-FF0E-E6A7-91DD-3BA20E2DEB55}"/>
                </a:ext>
              </a:extLst>
            </p:cNvPr>
            <p:cNvSpPr txBox="1"/>
            <p:nvPr/>
          </p:nvSpPr>
          <p:spPr>
            <a:xfrm>
              <a:off x="5995517" y="3023402"/>
              <a:ext cx="476412" cy="40011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vs.</a:t>
              </a:r>
            </a:p>
          </p:txBody>
        </p:sp>
        <p:sp>
          <p:nvSpPr>
            <p:cNvPr id="23" name="TextBox 22">
              <a:extLst>
                <a:ext uri="{FF2B5EF4-FFF2-40B4-BE49-F238E27FC236}">
                  <a16:creationId xmlns:a16="http://schemas.microsoft.com/office/drawing/2014/main" id="{B219820A-1DC6-FE7C-990E-F7898B52B5ED}"/>
                </a:ext>
              </a:extLst>
            </p:cNvPr>
            <p:cNvSpPr txBox="1"/>
            <p:nvPr/>
          </p:nvSpPr>
          <p:spPr>
            <a:xfrm>
              <a:off x="2952865" y="3804869"/>
              <a:ext cx="954107" cy="276999"/>
            </a:xfrm>
            <a:prstGeom prst="rect">
              <a:avLst/>
            </a:prstGeom>
            <a:noFill/>
          </p:spPr>
          <p:txBody>
            <a:bodyPr wrap="none" rtlCol="0">
              <a:spAutoFit/>
            </a:bodyPr>
            <a:lstStyle/>
            <a:p>
              <a:r>
                <a:rPr lang="en-US" sz="1200" dirty="0"/>
                <a:t>你是</a:t>
              </a:r>
              <a:r>
                <a:rPr lang="en-US" sz="1200" u="sng" dirty="0">
                  <a:solidFill>
                    <a:srgbClr val="FF0000"/>
                  </a:solidFill>
                </a:rPr>
                <a:t>勇敢的</a:t>
              </a:r>
            </a:p>
          </p:txBody>
        </p:sp>
        <p:grpSp>
          <p:nvGrpSpPr>
            <p:cNvPr id="2" name="Group 1">
              <a:extLst>
                <a:ext uri="{FF2B5EF4-FFF2-40B4-BE49-F238E27FC236}">
                  <a16:creationId xmlns:a16="http://schemas.microsoft.com/office/drawing/2014/main" id="{FDB3B100-7D21-EEFB-F2C4-BF1AB20F564F}"/>
                </a:ext>
              </a:extLst>
            </p:cNvPr>
            <p:cNvGrpSpPr/>
            <p:nvPr/>
          </p:nvGrpSpPr>
          <p:grpSpPr>
            <a:xfrm>
              <a:off x="6528281" y="3023402"/>
              <a:ext cx="4560240" cy="2949026"/>
              <a:chOff x="6528281" y="3023402"/>
              <a:chExt cx="4560240" cy="2949026"/>
            </a:xfrm>
          </p:grpSpPr>
          <p:grpSp>
            <p:nvGrpSpPr>
              <p:cNvPr id="13" name="Group 12">
                <a:extLst>
                  <a:ext uri="{FF2B5EF4-FFF2-40B4-BE49-F238E27FC236}">
                    <a16:creationId xmlns:a16="http://schemas.microsoft.com/office/drawing/2014/main" id="{0CB3CCB8-810E-D02F-52CC-C59DF5C9C45B}"/>
                  </a:ext>
                </a:extLst>
              </p:cNvPr>
              <p:cNvGrpSpPr/>
              <p:nvPr/>
            </p:nvGrpSpPr>
            <p:grpSpPr>
              <a:xfrm>
                <a:off x="6528281" y="3023402"/>
                <a:ext cx="4560240" cy="2949026"/>
                <a:chOff x="6528280" y="2653888"/>
                <a:chExt cx="5018437" cy="3318540"/>
              </a:xfrm>
            </p:grpSpPr>
            <p:pic>
              <p:nvPicPr>
                <p:cNvPr id="9" name="Picture 8">
                  <a:extLst>
                    <a:ext uri="{FF2B5EF4-FFF2-40B4-BE49-F238E27FC236}">
                      <a16:creationId xmlns:a16="http://schemas.microsoft.com/office/drawing/2014/main" id="{0442A72B-052A-700E-5DF9-7041053373F3}"/>
                    </a:ext>
                  </a:extLst>
                </p:cNvPr>
                <p:cNvPicPr>
                  <a:picLocks noChangeAspect="1"/>
                </p:cNvPicPr>
                <p:nvPr/>
              </p:nvPicPr>
              <p:blipFill rotWithShape="1">
                <a:blip r:embed="rId3"/>
                <a:srcRect r="1748" b="10770"/>
                <a:stretch/>
              </p:blipFill>
              <p:spPr>
                <a:xfrm>
                  <a:off x="6528280" y="2653888"/>
                  <a:ext cx="5018437" cy="3318540"/>
                </a:xfrm>
                <a:prstGeom prst="rect">
                  <a:avLst/>
                </a:prstGeom>
              </p:spPr>
            </p:pic>
            <p:sp>
              <p:nvSpPr>
                <p:cNvPr id="12" name="Rectangle 11">
                  <a:extLst>
                    <a:ext uri="{FF2B5EF4-FFF2-40B4-BE49-F238E27FC236}">
                      <a16:creationId xmlns:a16="http://schemas.microsoft.com/office/drawing/2014/main" id="{1F338BB7-6269-9C7F-D042-381F99AF152B}"/>
                    </a:ext>
                  </a:extLst>
                </p:cNvPr>
                <p:cNvSpPr/>
                <p:nvPr/>
              </p:nvSpPr>
              <p:spPr bwMode="auto">
                <a:xfrm>
                  <a:off x="8169816" y="3275384"/>
                  <a:ext cx="1228928" cy="781365"/>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dirty="0">
                    <a:ln>
                      <a:noFill/>
                    </a:ln>
                    <a:solidFill>
                      <a:srgbClr val="006699"/>
                    </a:solidFill>
                    <a:effectLst/>
                    <a:latin typeface="Palatino Linotype" panose="02040502050505030304" pitchFamily="18" charset="0"/>
                    <a:ea typeface="宋体" panose="02010600030101010101" pitchFamily="2" charset="-122"/>
                  </a:endParaRPr>
                </a:p>
              </p:txBody>
            </p:sp>
          </p:grpSp>
          <p:sp>
            <p:nvSpPr>
              <p:cNvPr id="14" name="TextBox 13">
                <a:extLst>
                  <a:ext uri="{FF2B5EF4-FFF2-40B4-BE49-F238E27FC236}">
                    <a16:creationId xmlns:a16="http://schemas.microsoft.com/office/drawing/2014/main" id="{2F35AEED-4928-9052-5455-9B4EBD5E2AC4}"/>
                  </a:ext>
                </a:extLst>
              </p:cNvPr>
              <p:cNvSpPr txBox="1"/>
              <p:nvPr/>
            </p:nvSpPr>
            <p:spPr>
              <a:xfrm>
                <a:off x="7734962" y="3023402"/>
                <a:ext cx="1686680" cy="40011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Control</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Group</a:t>
                </a:r>
              </a:p>
            </p:txBody>
          </p:sp>
          <p:sp>
            <p:nvSpPr>
              <p:cNvPr id="24" name="TextBox 23">
                <a:extLst>
                  <a:ext uri="{FF2B5EF4-FFF2-40B4-BE49-F238E27FC236}">
                    <a16:creationId xmlns:a16="http://schemas.microsoft.com/office/drawing/2014/main" id="{2167CFB1-0359-E5A7-8556-73AB5FDF497F}"/>
                  </a:ext>
                </a:extLst>
              </p:cNvPr>
              <p:cNvSpPr txBox="1"/>
              <p:nvPr/>
            </p:nvSpPr>
            <p:spPr>
              <a:xfrm>
                <a:off x="8255136" y="3784375"/>
                <a:ext cx="646331" cy="276999"/>
              </a:xfrm>
              <a:prstGeom prst="rect">
                <a:avLst/>
              </a:prstGeom>
              <a:noFill/>
            </p:spPr>
            <p:txBody>
              <a:bodyPr wrap="none" rtlCol="0">
                <a:spAutoFit/>
              </a:bodyPr>
              <a:lstStyle/>
              <a:p>
                <a:r>
                  <a:rPr lang="en-US" sz="1200" dirty="0"/>
                  <a:t>勇敢的</a:t>
                </a:r>
              </a:p>
            </p:txBody>
          </p:sp>
        </p:grpSp>
      </p:grpSp>
      <p:sp>
        <p:nvSpPr>
          <p:cNvPr id="25" name="TextBox 24">
            <a:extLst>
              <a:ext uri="{FF2B5EF4-FFF2-40B4-BE49-F238E27FC236}">
                <a16:creationId xmlns:a16="http://schemas.microsoft.com/office/drawing/2014/main" id="{07F0EE42-C8D3-8E33-1CE6-406B37812FF4}"/>
              </a:ext>
            </a:extLst>
          </p:cNvPr>
          <p:cNvSpPr txBox="1"/>
          <p:nvPr/>
        </p:nvSpPr>
        <p:spPr>
          <a:xfrm>
            <a:off x="7342496" y="2674961"/>
            <a:ext cx="184731" cy="40011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0880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160A9302-9B25-B695-13A1-48C902155008}"/>
              </a:ext>
            </a:extLst>
          </p:cNvPr>
          <p:cNvSpPr>
            <a:spLocks noGrp="1" noChangeArrowheads="1"/>
          </p:cNvSpPr>
          <p:nvPr>
            <p:ph type="title"/>
          </p:nvPr>
        </p:nvSpPr>
        <p:spPr>
          <a:xfrm>
            <a:off x="812800" y="609600"/>
            <a:ext cx="10566400" cy="591968"/>
          </a:xfrm>
        </p:spPr>
        <p:txBody>
          <a:bodyPr/>
          <a:lstStyle/>
          <a:p>
            <a:r>
              <a:rPr lang="zh-CN" altLang="en-US" sz="3200" dirty="0">
                <a:solidFill>
                  <a:srgbClr val="FF0000"/>
                </a:solidFill>
              </a:rPr>
              <a:t>步骤二：文献检索</a:t>
            </a:r>
            <a:r>
              <a:rPr lang="en-US" altLang="zh-CN" sz="3200" dirty="0">
                <a:solidFill>
                  <a:srgbClr val="FF0000"/>
                </a:solidFill>
              </a:rPr>
              <a:t>-</a:t>
            </a:r>
            <a:r>
              <a:rPr lang="zh-CN" altLang="en-US" sz="3200" dirty="0">
                <a:solidFill>
                  <a:srgbClr val="FF0000"/>
                </a:solidFill>
              </a:rPr>
              <a:t>确定关键词及数据库</a:t>
            </a:r>
          </a:p>
        </p:txBody>
      </p:sp>
      <p:sp>
        <p:nvSpPr>
          <p:cNvPr id="2" name="Content Placeholder 1">
            <a:extLst>
              <a:ext uri="{FF2B5EF4-FFF2-40B4-BE49-F238E27FC236}">
                <a16:creationId xmlns:a16="http://schemas.microsoft.com/office/drawing/2014/main" id="{DEEAF720-173C-0655-1380-C4A2F2D56102}"/>
              </a:ext>
            </a:extLst>
          </p:cNvPr>
          <p:cNvSpPr>
            <a:spLocks noGrp="1"/>
          </p:cNvSpPr>
          <p:nvPr>
            <p:ph idx="1"/>
          </p:nvPr>
        </p:nvSpPr>
        <p:spPr>
          <a:xfrm>
            <a:off x="812800" y="1386609"/>
            <a:ext cx="10464800" cy="954398"/>
          </a:xfrm>
        </p:spPr>
        <p:txBody>
          <a:bodyPr/>
          <a:lstStyle/>
          <a:p>
            <a:endParaRPr lang="en-AU" sz="2000" spc="75" dirty="0">
              <a:solidFill>
                <a:srgbClr val="000000"/>
              </a:solidFill>
              <a:latin typeface="+mj-ea"/>
              <a:ea typeface="+mj-ea"/>
            </a:endParaRPr>
          </a:p>
          <a:p>
            <a:endParaRPr lang="en-AU" sz="2000" spc="75" dirty="0">
              <a:solidFill>
                <a:srgbClr val="000000"/>
              </a:solidFill>
              <a:latin typeface="+mj-ea"/>
              <a:ea typeface="+mj-ea"/>
            </a:endParaRPr>
          </a:p>
          <a:p>
            <a:endParaRPr lang="en-AU" sz="2000" spc="75" dirty="0">
              <a:solidFill>
                <a:srgbClr val="000000"/>
              </a:solidFill>
              <a:latin typeface="+mj-ea"/>
              <a:ea typeface="+mj-ea"/>
            </a:endParaRPr>
          </a:p>
          <a:p>
            <a:endParaRPr lang="en-AU" sz="2000" spc="75" dirty="0">
              <a:solidFill>
                <a:srgbClr val="000000"/>
              </a:solidFill>
              <a:latin typeface="+mj-ea"/>
              <a:ea typeface="+mj-ea"/>
            </a:endParaRPr>
          </a:p>
          <a:p>
            <a:endParaRPr lang="en-AU" sz="2000" spc="75" dirty="0">
              <a:solidFill>
                <a:srgbClr val="000000"/>
              </a:solidFill>
              <a:latin typeface="+mj-ea"/>
              <a:ea typeface="+mj-ea"/>
            </a:endParaRPr>
          </a:p>
          <a:p>
            <a:endParaRPr lang="en-AU" sz="2000" spc="75" dirty="0">
              <a:solidFill>
                <a:srgbClr val="000000"/>
              </a:solidFill>
              <a:latin typeface="+mj-ea"/>
              <a:ea typeface="+mj-ea"/>
            </a:endParaRPr>
          </a:p>
          <a:p>
            <a:pPr marL="0" indent="0">
              <a:buNone/>
            </a:pPr>
            <a:endParaRPr lang="en-AU" sz="2000" spc="75" dirty="0">
              <a:solidFill>
                <a:srgbClr val="000000"/>
              </a:solidFill>
              <a:latin typeface="+mj-ea"/>
              <a:ea typeface="+mj-ea"/>
            </a:endParaRPr>
          </a:p>
        </p:txBody>
      </p:sp>
      <p:sp>
        <p:nvSpPr>
          <p:cNvPr id="4" name="TextBox 3">
            <a:extLst>
              <a:ext uri="{FF2B5EF4-FFF2-40B4-BE49-F238E27FC236}">
                <a16:creationId xmlns:a16="http://schemas.microsoft.com/office/drawing/2014/main" id="{4BEC31D4-13FD-2DDD-A834-42B8C12B05FD}"/>
              </a:ext>
            </a:extLst>
          </p:cNvPr>
          <p:cNvSpPr txBox="1"/>
          <p:nvPr/>
        </p:nvSpPr>
        <p:spPr>
          <a:xfrm>
            <a:off x="812800" y="1384109"/>
            <a:ext cx="10262953" cy="5921621"/>
          </a:xfrm>
          <a:prstGeom prst="rect">
            <a:avLst/>
          </a:prstGeom>
          <a:noFill/>
        </p:spPr>
        <p:txBody>
          <a:bodyPr wrap="square">
            <a:spAutoFit/>
          </a:bodyPr>
          <a:lstStyle/>
          <a:p>
            <a:pPr marL="342900" indent="-342900">
              <a:spcBef>
                <a:spcPct val="20000"/>
              </a:spcBef>
              <a:buClr>
                <a:schemeClr val="accent1"/>
              </a:buClr>
              <a:buSzPct val="65000"/>
              <a:buFont typeface="Wingdings" panose="05000000000000000000" pitchFamily="2" charset="2"/>
              <a:buChar char="u"/>
            </a:pPr>
            <a:r>
              <a:rPr lang="zh-CN" altLang="en-AU" b="1" spc="75" dirty="0">
                <a:solidFill>
                  <a:srgbClr val="000000"/>
                </a:solidFill>
                <a:latin typeface="Times New Roman" panose="02020603050405020304" pitchFamily="18" charset="0"/>
                <a:ea typeface="+mj-ea"/>
                <a:cs typeface="Times New Roman" panose="02020603050405020304" pitchFamily="18" charset="0"/>
              </a:rPr>
              <a:t>关键词</a:t>
            </a:r>
            <a:r>
              <a:rPr lang="zh-CN" altLang="en-US" b="1" spc="75" dirty="0">
                <a:solidFill>
                  <a:srgbClr val="000000"/>
                </a:solidFill>
                <a:latin typeface="Times New Roman" panose="02020603050405020304" pitchFamily="18" charset="0"/>
                <a:ea typeface="+mj-ea"/>
                <a:cs typeface="Times New Roman" panose="02020603050405020304" pitchFamily="18" charset="0"/>
              </a:rPr>
              <a:t>选取 （尽可能多的纳入近义词）</a:t>
            </a:r>
            <a:endParaRPr lang="en-AU" altLang="zh-CN" b="1" spc="75" dirty="0">
              <a:solidFill>
                <a:srgbClr val="000000"/>
              </a:solidFill>
              <a:latin typeface="Times New Roman" panose="02020603050405020304" pitchFamily="18" charset="0"/>
              <a:ea typeface="+mj-ea"/>
              <a:cs typeface="Times New Roman" panose="02020603050405020304" pitchFamily="18" charset="0"/>
            </a:endParaRPr>
          </a:p>
          <a:p>
            <a:pPr marL="800100" lvl="1" indent="-342900">
              <a:spcBef>
                <a:spcPct val="20000"/>
              </a:spcBef>
              <a:buClr>
                <a:schemeClr val="accent1"/>
              </a:buClr>
              <a:buSzPct val="65000"/>
              <a:buFont typeface="Wingdings" pitchFamily="2" charset="2"/>
              <a:buChar char="Ø"/>
            </a:pPr>
            <a:r>
              <a:rPr lang="zh-CN" altLang="en-US" spc="75" dirty="0">
                <a:solidFill>
                  <a:srgbClr val="000000"/>
                </a:solidFill>
                <a:latin typeface="Times New Roman" panose="02020603050405020304" pitchFamily="18" charset="0"/>
                <a:ea typeface="+mj-ea"/>
                <a:cs typeface="Times New Roman" panose="02020603050405020304" pitchFamily="18" charset="0"/>
              </a:rPr>
              <a:t>自我参照编码相关：</a:t>
            </a:r>
            <a:r>
              <a:rPr lang="en-AU" dirty="0">
                <a:effectLst/>
                <a:latin typeface="Times New Roman" panose="02020603050405020304" pitchFamily="18" charset="0"/>
                <a:cs typeface="Times New Roman" panose="02020603050405020304" pitchFamily="18" charset="0"/>
              </a:rPr>
              <a:t>“self-referential” OR “self-reference” OR “self-bias” OR “self-tagging” OR “self-reference effect” OR “self-prioritisation effect” OR “self-prioritization effect” OR “ownership bias” OR “self-processing bias”</a:t>
            </a:r>
            <a:endParaRPr lang="en-AU" altLang="zh-CN" spc="75" dirty="0">
              <a:solidFill>
                <a:srgbClr val="000000"/>
              </a:solidFill>
              <a:latin typeface="Times New Roman" panose="02020603050405020304" pitchFamily="18" charset="0"/>
              <a:ea typeface="+mj-ea"/>
              <a:cs typeface="Times New Roman" panose="02020603050405020304" pitchFamily="18" charset="0"/>
            </a:endParaRPr>
          </a:p>
          <a:p>
            <a:pPr marL="800100" lvl="1" indent="-342900">
              <a:spcBef>
                <a:spcPct val="20000"/>
              </a:spcBef>
              <a:buClr>
                <a:schemeClr val="accent1"/>
              </a:buClr>
              <a:buSzPct val="65000"/>
              <a:buFont typeface="Wingdings" pitchFamily="2" charset="2"/>
              <a:buChar char="Ø"/>
            </a:pPr>
            <a:r>
              <a:rPr lang="zh-CN" altLang="en-US" spc="75" dirty="0">
                <a:solidFill>
                  <a:srgbClr val="000000"/>
                </a:solidFill>
                <a:latin typeface="Times New Roman" panose="02020603050405020304" pitchFamily="18" charset="0"/>
                <a:ea typeface="+mj-ea"/>
                <a:cs typeface="Times New Roman" panose="02020603050405020304" pitchFamily="18" charset="0"/>
              </a:rPr>
              <a:t>学习相关：</a:t>
            </a:r>
            <a:r>
              <a:rPr lang="en-AU" dirty="0">
                <a:latin typeface="Times New Roman" panose="02020603050405020304" pitchFamily="18" charset="0"/>
                <a:cs typeface="Times New Roman" panose="02020603050405020304" pitchFamily="18" charset="0"/>
              </a:rPr>
              <a:t>“learning” </a:t>
            </a:r>
            <a:r>
              <a:rPr lang="en-AU" dirty="0">
                <a:effectLst/>
                <a:latin typeface="Times New Roman" panose="02020603050405020304" pitchFamily="18" charset="0"/>
                <a:cs typeface="Times New Roman" panose="02020603050405020304" pitchFamily="18" charset="0"/>
              </a:rPr>
              <a:t>OR “information encoding” OR</a:t>
            </a:r>
            <a:r>
              <a:rPr lang="zh-CN" altLang="en-US" dirty="0">
                <a:effectLst/>
                <a:latin typeface="Times New Roman" panose="02020603050405020304" pitchFamily="18" charset="0"/>
                <a:cs typeface="Times New Roman" panose="02020603050405020304" pitchFamily="18" charset="0"/>
              </a:rPr>
              <a:t> </a:t>
            </a:r>
            <a:r>
              <a:rPr lang="en-AU" dirty="0">
                <a:effectLst/>
                <a:latin typeface="Times New Roman" panose="02020603050405020304" pitchFamily="18" charset="0"/>
                <a:cs typeface="Times New Roman" panose="02020603050405020304" pitchFamily="18" charset="0"/>
              </a:rPr>
              <a:t>“memory” OR “information retrieval” </a:t>
            </a:r>
            <a:endParaRPr lang="en-AU" dirty="0">
              <a:latin typeface="Times New Roman" panose="02020603050405020304" pitchFamily="18" charset="0"/>
              <a:cs typeface="Times New Roman" panose="02020603050405020304" pitchFamily="18" charset="0"/>
            </a:endParaRPr>
          </a:p>
          <a:p>
            <a:pPr marL="800100" lvl="1" indent="-342900">
              <a:spcBef>
                <a:spcPct val="20000"/>
              </a:spcBef>
              <a:buClr>
                <a:schemeClr val="accent1"/>
              </a:buClr>
              <a:buSzPct val="65000"/>
              <a:buFont typeface="Wingdings" pitchFamily="2" charset="2"/>
              <a:buChar char="Ø"/>
            </a:pPr>
            <a:r>
              <a:rPr lang="zh-CN" altLang="en-AU" spc="75" dirty="0">
                <a:solidFill>
                  <a:srgbClr val="000000"/>
                </a:solidFill>
                <a:latin typeface="Times New Roman" panose="02020603050405020304" pitchFamily="18" charset="0"/>
                <a:ea typeface="+mj-ea"/>
                <a:cs typeface="Times New Roman" panose="02020603050405020304" pitchFamily="18" charset="0"/>
              </a:rPr>
              <a:t>教育</a:t>
            </a:r>
            <a:r>
              <a:rPr lang="zh-CN" altLang="en-US" spc="75" dirty="0">
                <a:solidFill>
                  <a:srgbClr val="000000"/>
                </a:solidFill>
                <a:latin typeface="Times New Roman" panose="02020603050405020304" pitchFamily="18" charset="0"/>
                <a:ea typeface="+mj-ea"/>
                <a:cs typeface="Times New Roman" panose="02020603050405020304" pitchFamily="18" charset="0"/>
              </a:rPr>
              <a:t>教学相关：</a:t>
            </a:r>
            <a:r>
              <a:rPr lang="en-AU" dirty="0">
                <a:effectLst/>
                <a:latin typeface="Times New Roman" panose="02020603050405020304" pitchFamily="18" charset="0"/>
                <a:cs typeface="Times New Roman" panose="02020603050405020304" pitchFamily="18" charset="0"/>
              </a:rPr>
              <a:t>“education” OR “curriculum” OR “pedagogy”</a:t>
            </a:r>
            <a:endParaRPr lang="en-AU" altLang="zh-CN" spc="75" dirty="0">
              <a:solidFill>
                <a:srgbClr val="000000"/>
              </a:solidFill>
              <a:latin typeface="Times New Roman" panose="02020603050405020304" pitchFamily="18" charset="0"/>
              <a:ea typeface="+mj-ea"/>
              <a:cs typeface="Times New Roman" panose="02020603050405020304" pitchFamily="18" charset="0"/>
            </a:endParaRPr>
          </a:p>
          <a:p>
            <a:pPr marL="342900" indent="-342900">
              <a:spcBef>
                <a:spcPct val="20000"/>
              </a:spcBef>
              <a:buClr>
                <a:schemeClr val="accent1"/>
              </a:buClr>
              <a:buSzPct val="65000"/>
              <a:buFont typeface="Wingdings" panose="05000000000000000000" pitchFamily="2" charset="2"/>
              <a:buChar char="u"/>
            </a:pPr>
            <a:r>
              <a:rPr lang="zh-CN" altLang="en-US" b="1" spc="75" dirty="0">
                <a:solidFill>
                  <a:srgbClr val="000000"/>
                </a:solidFill>
                <a:latin typeface="Times New Roman" panose="02020603050405020304" pitchFamily="18" charset="0"/>
                <a:ea typeface="+mj-ea"/>
                <a:cs typeface="Times New Roman" panose="02020603050405020304" pitchFamily="18" charset="0"/>
              </a:rPr>
              <a:t>数据库选取 </a:t>
            </a:r>
            <a:r>
              <a:rPr lang="en-US" altLang="zh-CN" b="1" spc="75" dirty="0">
                <a:solidFill>
                  <a:srgbClr val="000000"/>
                </a:solidFill>
                <a:latin typeface="Times New Roman" panose="02020603050405020304" pitchFamily="18" charset="0"/>
                <a:ea typeface="+mj-ea"/>
                <a:cs typeface="Times New Roman" panose="02020603050405020304" pitchFamily="18" charset="0"/>
              </a:rPr>
              <a:t>(</a:t>
            </a:r>
            <a:r>
              <a:rPr lang="zh-CN" altLang="en-US" b="1" spc="75" dirty="0">
                <a:solidFill>
                  <a:srgbClr val="000000"/>
                </a:solidFill>
                <a:latin typeface="Times New Roman" panose="02020603050405020304" pitchFamily="18" charset="0"/>
                <a:ea typeface="+mj-ea"/>
                <a:cs typeface="Times New Roman" panose="02020603050405020304" pitchFamily="18" charset="0"/>
              </a:rPr>
              <a:t>建议</a:t>
            </a:r>
            <a:r>
              <a:rPr lang="en-US" altLang="zh-CN" b="1" spc="75" dirty="0">
                <a:solidFill>
                  <a:srgbClr val="000000"/>
                </a:solidFill>
                <a:latin typeface="Times New Roman" panose="02020603050405020304" pitchFamily="18" charset="0"/>
                <a:ea typeface="+mj-ea"/>
                <a:cs typeface="Times New Roman" panose="02020603050405020304" pitchFamily="18" charset="0"/>
              </a:rPr>
              <a:t>&gt;3</a:t>
            </a:r>
            <a:r>
              <a:rPr lang="zh-CN" altLang="en-US" b="1" spc="75" dirty="0">
                <a:solidFill>
                  <a:srgbClr val="000000"/>
                </a:solidFill>
                <a:latin typeface="Times New Roman" panose="02020603050405020304" pitchFamily="18" charset="0"/>
                <a:ea typeface="+mj-ea"/>
                <a:cs typeface="Times New Roman" panose="02020603050405020304" pitchFamily="18" charset="0"/>
              </a:rPr>
              <a:t>个，尽量纳入领域认可的数据库）</a:t>
            </a:r>
            <a:endParaRPr lang="en-AU" altLang="zh-CN" b="1" spc="75" dirty="0">
              <a:solidFill>
                <a:srgbClr val="000000"/>
              </a:solidFill>
              <a:latin typeface="Times New Roman" panose="02020603050405020304" pitchFamily="18" charset="0"/>
              <a:ea typeface="+mj-ea"/>
              <a:cs typeface="Times New Roman" panose="02020603050405020304" pitchFamily="18" charset="0"/>
            </a:endParaRPr>
          </a:p>
          <a:p>
            <a:pPr marL="742950" lvl="1" indent="-285750">
              <a:spcBef>
                <a:spcPct val="20000"/>
              </a:spcBef>
              <a:buClr>
                <a:schemeClr val="accent1"/>
              </a:buClr>
              <a:buSzPct val="65000"/>
              <a:buFont typeface="Wingdings" pitchFamily="2" charset="2"/>
              <a:buChar char="Ø"/>
            </a:pPr>
            <a:r>
              <a:rPr lang="en-AU" sz="1800" dirty="0">
                <a:effectLst/>
                <a:latin typeface="Times New Roman" panose="02020603050405020304" pitchFamily="18" charset="0"/>
                <a:cs typeface="Times New Roman" panose="02020603050405020304" pitchFamily="18" charset="0"/>
              </a:rPr>
              <a:t>Web of Science, PubMed, PsycINFO via Ovid, Scopus, and Science Direct </a:t>
            </a:r>
          </a:p>
          <a:p>
            <a:pPr marL="342900" lvl="1" indent="-342900">
              <a:spcBef>
                <a:spcPct val="20000"/>
              </a:spcBef>
              <a:buClr>
                <a:schemeClr val="accent1"/>
              </a:buClr>
              <a:buSzPct val="65000"/>
              <a:buFont typeface="Wingdings" panose="05000000000000000000" pitchFamily="2" charset="2"/>
              <a:buChar char="u"/>
            </a:pPr>
            <a:r>
              <a:rPr lang="en-AU" b="1" spc="75" dirty="0">
                <a:solidFill>
                  <a:srgbClr val="000000"/>
                </a:solidFill>
                <a:latin typeface="STKaiti" panose="02010600040101010101" pitchFamily="2" charset="-122"/>
                <a:ea typeface="STKaiti" panose="02010600040101010101" pitchFamily="2" charset="-122"/>
                <a:cs typeface="Times New Roman" panose="02020603050405020304" pitchFamily="18" charset="0"/>
              </a:rPr>
              <a:t>补充检索</a:t>
            </a:r>
          </a:p>
          <a:p>
            <a:pPr marL="800100" lvl="2" indent="-342900">
              <a:spcBef>
                <a:spcPct val="20000"/>
              </a:spcBef>
              <a:buClr>
                <a:schemeClr val="accent1"/>
              </a:buClr>
              <a:buSzPct val="65000"/>
              <a:buFont typeface="Wingdings" pitchFamily="2" charset="2"/>
              <a:buChar char="Ø"/>
            </a:pPr>
            <a:r>
              <a:rPr lang="zh-CN" altLang="en-US" sz="1800" spc="75" dirty="0">
                <a:solidFill>
                  <a:srgbClr val="000000"/>
                </a:solidFill>
                <a:latin typeface="Times New Roman" panose="02020603050405020304" pitchFamily="18" charset="0"/>
                <a:ea typeface="+mj-ea"/>
                <a:cs typeface="Times New Roman" panose="02020603050405020304" pitchFamily="18" charset="0"/>
              </a:rPr>
              <a:t>一般至少需包含一种：</a:t>
            </a:r>
            <a:r>
              <a:rPr lang="en-US" altLang="zh-CN" sz="1800" spc="75" dirty="0">
                <a:solidFill>
                  <a:srgbClr val="000000"/>
                </a:solidFill>
                <a:latin typeface="Times New Roman" panose="02020603050405020304" pitchFamily="18" charset="0"/>
                <a:ea typeface="+mj-ea"/>
                <a:cs typeface="Times New Roman" panose="02020603050405020304" pitchFamily="18" charset="0"/>
              </a:rPr>
              <a:t>Backward</a:t>
            </a:r>
            <a:r>
              <a:rPr lang="zh-CN" altLang="en-US" sz="1800" spc="75" dirty="0">
                <a:solidFill>
                  <a:srgbClr val="000000"/>
                </a:solidFill>
                <a:latin typeface="Times New Roman" panose="02020603050405020304" pitchFamily="18" charset="0"/>
                <a:ea typeface="+mj-ea"/>
                <a:cs typeface="Times New Roman" panose="02020603050405020304" pitchFamily="18" charset="0"/>
              </a:rPr>
              <a:t> </a:t>
            </a:r>
            <a:r>
              <a:rPr lang="en-US" altLang="zh-CN" sz="1800" spc="75" dirty="0">
                <a:solidFill>
                  <a:srgbClr val="000000"/>
                </a:solidFill>
                <a:latin typeface="Times New Roman" panose="02020603050405020304" pitchFamily="18" charset="0"/>
                <a:ea typeface="+mj-ea"/>
                <a:cs typeface="Times New Roman" panose="02020603050405020304" pitchFamily="18" charset="0"/>
              </a:rPr>
              <a:t>Search</a:t>
            </a:r>
            <a:r>
              <a:rPr lang="zh-CN" altLang="en-US" sz="1800" spc="75" dirty="0">
                <a:solidFill>
                  <a:srgbClr val="000000"/>
                </a:solidFill>
                <a:latin typeface="Times New Roman" panose="02020603050405020304" pitchFamily="18" charset="0"/>
                <a:ea typeface="+mj-ea"/>
                <a:cs typeface="Times New Roman" panose="02020603050405020304" pitchFamily="18" charset="0"/>
              </a:rPr>
              <a:t>，</a:t>
            </a:r>
            <a:r>
              <a:rPr lang="en-US" altLang="zh-CN" sz="1800" spc="75" dirty="0">
                <a:solidFill>
                  <a:srgbClr val="000000"/>
                </a:solidFill>
                <a:latin typeface="Times New Roman" panose="02020603050405020304" pitchFamily="18" charset="0"/>
                <a:ea typeface="+mj-ea"/>
                <a:cs typeface="Times New Roman" panose="02020603050405020304" pitchFamily="18" charset="0"/>
              </a:rPr>
              <a:t>Forward</a:t>
            </a:r>
            <a:r>
              <a:rPr lang="zh-CN" altLang="en-US" sz="1800" spc="75" dirty="0">
                <a:solidFill>
                  <a:srgbClr val="000000"/>
                </a:solidFill>
                <a:latin typeface="Times New Roman" panose="02020603050405020304" pitchFamily="18" charset="0"/>
                <a:ea typeface="+mj-ea"/>
                <a:cs typeface="Times New Roman" panose="02020603050405020304" pitchFamily="18" charset="0"/>
              </a:rPr>
              <a:t> </a:t>
            </a:r>
            <a:r>
              <a:rPr lang="en-US" altLang="zh-CN" sz="1800" spc="75" dirty="0">
                <a:solidFill>
                  <a:srgbClr val="000000"/>
                </a:solidFill>
                <a:latin typeface="Times New Roman" panose="02020603050405020304" pitchFamily="18" charset="0"/>
                <a:ea typeface="+mj-ea"/>
                <a:cs typeface="Times New Roman" panose="02020603050405020304" pitchFamily="18" charset="0"/>
              </a:rPr>
              <a:t>Search</a:t>
            </a:r>
            <a:endParaRPr lang="en-AU" sz="1800" spc="75" dirty="0">
              <a:solidFill>
                <a:srgbClr val="000000"/>
              </a:solidFill>
              <a:latin typeface="Times New Roman" panose="02020603050405020304" pitchFamily="18" charset="0"/>
              <a:ea typeface="+mj-ea"/>
              <a:cs typeface="Times New Roman" panose="02020603050405020304" pitchFamily="18" charset="0"/>
            </a:endParaRPr>
          </a:p>
          <a:p>
            <a:pPr marL="742950" lvl="1" indent="-285750">
              <a:spcBef>
                <a:spcPct val="20000"/>
              </a:spcBef>
              <a:buClr>
                <a:schemeClr val="accent1"/>
              </a:buClr>
              <a:buSzPct val="65000"/>
              <a:buFont typeface="Wingdings" pitchFamily="2" charset="2"/>
              <a:buChar char="Ø"/>
            </a:pPr>
            <a:r>
              <a:rPr lang="en-AU" sz="1800" dirty="0">
                <a:solidFill>
                  <a:schemeClr val="tx1"/>
                </a:solidFill>
                <a:latin typeface="Times New Roman" panose="02020603050405020304" pitchFamily="18" charset="0"/>
                <a:ea typeface="STKaiti" panose="02010600040101010101" pitchFamily="2" charset="-122"/>
                <a:cs typeface="Times New Roman" panose="02020603050405020304" pitchFamily="18" charset="0"/>
              </a:rPr>
              <a:t>Backward</a:t>
            </a:r>
            <a:r>
              <a:rPr lang="zh-CN" altLang="en-US" sz="1800" dirty="0">
                <a:solidFill>
                  <a:schemeClr val="tx1"/>
                </a:solidFill>
                <a:latin typeface="Times New Roman" panose="02020603050405020304" pitchFamily="18" charset="0"/>
                <a:ea typeface="STKaiti" panose="02010600040101010101" pitchFamily="2" charset="-122"/>
                <a:cs typeface="Times New Roman" panose="02020603050405020304" pitchFamily="18" charset="0"/>
              </a:rPr>
              <a:t> </a:t>
            </a:r>
            <a:r>
              <a:rPr lang="en-US" altLang="zh-CN" sz="1800" dirty="0">
                <a:solidFill>
                  <a:schemeClr val="tx1"/>
                </a:solidFill>
                <a:latin typeface="Times New Roman" panose="02020603050405020304" pitchFamily="18" charset="0"/>
                <a:ea typeface="STKaiti" panose="02010600040101010101" pitchFamily="2" charset="-122"/>
                <a:cs typeface="Times New Roman" panose="02020603050405020304" pitchFamily="18" charset="0"/>
              </a:rPr>
              <a:t>Search</a:t>
            </a:r>
            <a:r>
              <a:rPr lang="zh-CN" altLang="en-US" sz="1800" dirty="0">
                <a:solidFill>
                  <a:schemeClr val="tx1"/>
                </a:solidFill>
                <a:latin typeface="Times New Roman" panose="02020603050405020304" pitchFamily="18" charset="0"/>
                <a:ea typeface="STKaiti" panose="02010600040101010101" pitchFamily="2" charset="-122"/>
                <a:cs typeface="Times New Roman" panose="02020603050405020304" pitchFamily="18" charset="0"/>
              </a:rPr>
              <a:t>：</a:t>
            </a:r>
            <a:r>
              <a:rPr lang="en-AU" sz="1800" dirty="0" err="1">
                <a:latin typeface="Times New Roman" panose="02020603050405020304" pitchFamily="18" charset="0"/>
                <a:cs typeface="Times New Roman" panose="02020603050405020304" pitchFamily="18" charset="0"/>
              </a:rPr>
              <a:t>Ginns</a:t>
            </a:r>
            <a:r>
              <a:rPr lang="en-AU" sz="1800" dirty="0">
                <a:latin typeface="Times New Roman" panose="02020603050405020304" pitchFamily="18" charset="0"/>
                <a:cs typeface="Times New Roman" panose="02020603050405020304" pitchFamily="18" charset="0"/>
              </a:rPr>
              <a:t>, P., Martin, A.J. &amp; Marsh, H.W. Designing Instructional Text in a Conversational Style: A Meta-analysis. Educ Psychol Rev 25, 445–472 (2013). </a:t>
            </a:r>
          </a:p>
          <a:p>
            <a:pPr marL="342900" indent="-342900">
              <a:spcBef>
                <a:spcPct val="20000"/>
              </a:spcBef>
              <a:buClr>
                <a:schemeClr val="accent1"/>
              </a:buClr>
              <a:buSzPct val="65000"/>
              <a:buFont typeface="Wingdings" panose="05000000000000000000" pitchFamily="2" charset="2"/>
              <a:buChar char="u"/>
            </a:pPr>
            <a:endParaRPr lang="en-AU" altLang="zh-CN" spc="75" dirty="0">
              <a:solidFill>
                <a:srgbClr val="000000"/>
              </a:solidFill>
              <a:latin typeface="Times New Roman" panose="02020603050405020304" pitchFamily="18" charset="0"/>
              <a:ea typeface="+mj-ea"/>
              <a:cs typeface="Times New Roman" panose="02020603050405020304" pitchFamily="18" charset="0"/>
            </a:endParaRPr>
          </a:p>
          <a:p>
            <a:pPr marL="342900" indent="-342900">
              <a:spcBef>
                <a:spcPct val="20000"/>
              </a:spcBef>
              <a:buClr>
                <a:schemeClr val="accent1"/>
              </a:buClr>
              <a:buSzPct val="65000"/>
              <a:buFont typeface="Wingdings" panose="05000000000000000000" pitchFamily="2" charset="2"/>
              <a:buChar char="u"/>
            </a:pPr>
            <a:endParaRPr lang="en-AU" spc="75" dirty="0">
              <a:solidFill>
                <a:srgbClr val="000000"/>
              </a:solidFill>
              <a:latin typeface="Times New Roman" panose="02020603050405020304" pitchFamily="18" charset="0"/>
              <a:ea typeface="+mj-ea"/>
              <a:cs typeface="Times New Roman" panose="02020603050405020304" pitchFamily="18" charset="0"/>
            </a:endParaRPr>
          </a:p>
          <a:p>
            <a:pPr marL="342900" indent="-342900">
              <a:spcBef>
                <a:spcPct val="20000"/>
              </a:spcBef>
              <a:buClr>
                <a:schemeClr val="accent1"/>
              </a:buClr>
              <a:buSzPct val="65000"/>
              <a:buFont typeface="Wingdings" panose="05000000000000000000" pitchFamily="2" charset="2"/>
              <a:buChar char="u"/>
            </a:pPr>
            <a:endParaRPr lang="en-AU" spc="75" dirty="0">
              <a:solidFill>
                <a:srgbClr val="000000"/>
              </a:solidFill>
              <a:latin typeface="Times New Roman" panose="02020603050405020304" pitchFamily="18" charset="0"/>
              <a:ea typeface="+mj-ea"/>
              <a:cs typeface="Times New Roman" panose="02020603050405020304" pitchFamily="18" charset="0"/>
            </a:endParaRPr>
          </a:p>
          <a:p>
            <a:pPr marL="342900" indent="-342900">
              <a:spcBef>
                <a:spcPct val="20000"/>
              </a:spcBef>
              <a:buClr>
                <a:schemeClr val="accent1"/>
              </a:buClr>
              <a:buSzPct val="65000"/>
              <a:buFont typeface="Wingdings" panose="05000000000000000000" pitchFamily="2" charset="2"/>
              <a:buChar char="u"/>
            </a:pPr>
            <a:endParaRPr lang="en-US" spc="75" dirty="0">
              <a:solidFill>
                <a:srgbClr val="000000"/>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155948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160A9302-9B25-B695-13A1-48C902155008}"/>
              </a:ext>
            </a:extLst>
          </p:cNvPr>
          <p:cNvSpPr>
            <a:spLocks noGrp="1" noChangeArrowheads="1"/>
          </p:cNvSpPr>
          <p:nvPr>
            <p:ph type="title"/>
          </p:nvPr>
        </p:nvSpPr>
        <p:spPr>
          <a:xfrm>
            <a:off x="812800" y="609600"/>
            <a:ext cx="10566400" cy="591968"/>
          </a:xfrm>
        </p:spPr>
        <p:txBody>
          <a:bodyPr/>
          <a:lstStyle/>
          <a:p>
            <a:r>
              <a:rPr lang="zh-CN" altLang="en-US" sz="3200" dirty="0">
                <a:solidFill>
                  <a:srgbClr val="FF0000"/>
                </a:solidFill>
              </a:rPr>
              <a:t>数据库检索</a:t>
            </a:r>
            <a:r>
              <a:rPr lang="en-US" altLang="zh-CN" sz="3200" dirty="0">
                <a:solidFill>
                  <a:srgbClr val="FF0000"/>
                </a:solidFill>
              </a:rPr>
              <a:t>-PubMed</a:t>
            </a:r>
            <a:r>
              <a:rPr lang="zh-CN" altLang="en-US" sz="3200" dirty="0">
                <a:solidFill>
                  <a:srgbClr val="FF0000"/>
                </a:solidFill>
              </a:rPr>
              <a:t>为例</a:t>
            </a:r>
          </a:p>
        </p:txBody>
      </p:sp>
      <p:sp>
        <p:nvSpPr>
          <p:cNvPr id="2" name="Content Placeholder 1">
            <a:extLst>
              <a:ext uri="{FF2B5EF4-FFF2-40B4-BE49-F238E27FC236}">
                <a16:creationId xmlns:a16="http://schemas.microsoft.com/office/drawing/2014/main" id="{DEEAF720-173C-0655-1380-C4A2F2D56102}"/>
              </a:ext>
            </a:extLst>
          </p:cNvPr>
          <p:cNvSpPr>
            <a:spLocks noGrp="1"/>
          </p:cNvSpPr>
          <p:nvPr>
            <p:ph idx="1"/>
          </p:nvPr>
        </p:nvSpPr>
        <p:spPr>
          <a:xfrm>
            <a:off x="812800" y="1386609"/>
            <a:ext cx="10464800" cy="954398"/>
          </a:xfrm>
        </p:spPr>
        <p:txBody>
          <a:bodyPr/>
          <a:lstStyle/>
          <a:p>
            <a:endParaRPr lang="en-AU" sz="2000" spc="75" dirty="0">
              <a:solidFill>
                <a:srgbClr val="000000"/>
              </a:solidFill>
              <a:latin typeface="+mj-ea"/>
              <a:ea typeface="+mj-ea"/>
            </a:endParaRPr>
          </a:p>
          <a:p>
            <a:endParaRPr lang="en-AU" sz="2000" spc="75" dirty="0">
              <a:solidFill>
                <a:srgbClr val="000000"/>
              </a:solidFill>
              <a:latin typeface="+mj-ea"/>
              <a:ea typeface="+mj-ea"/>
            </a:endParaRPr>
          </a:p>
          <a:p>
            <a:endParaRPr lang="en-AU" sz="2000" spc="75" dirty="0">
              <a:solidFill>
                <a:srgbClr val="000000"/>
              </a:solidFill>
              <a:latin typeface="+mj-ea"/>
              <a:ea typeface="+mj-ea"/>
            </a:endParaRPr>
          </a:p>
          <a:p>
            <a:endParaRPr lang="en-AU" sz="2000" spc="75" dirty="0">
              <a:solidFill>
                <a:srgbClr val="000000"/>
              </a:solidFill>
              <a:latin typeface="+mj-ea"/>
              <a:ea typeface="+mj-ea"/>
            </a:endParaRPr>
          </a:p>
          <a:p>
            <a:endParaRPr lang="en-AU" sz="2000" spc="75" dirty="0">
              <a:solidFill>
                <a:srgbClr val="000000"/>
              </a:solidFill>
              <a:latin typeface="+mj-ea"/>
              <a:ea typeface="+mj-ea"/>
            </a:endParaRPr>
          </a:p>
          <a:p>
            <a:endParaRPr lang="en-AU" sz="2000" spc="75" dirty="0">
              <a:solidFill>
                <a:srgbClr val="000000"/>
              </a:solidFill>
              <a:latin typeface="+mj-ea"/>
              <a:ea typeface="+mj-ea"/>
            </a:endParaRPr>
          </a:p>
          <a:p>
            <a:pPr marL="0" indent="0">
              <a:buNone/>
            </a:pPr>
            <a:endParaRPr lang="en-AU" sz="2000" spc="75" dirty="0">
              <a:solidFill>
                <a:srgbClr val="000000"/>
              </a:solidFill>
              <a:latin typeface="+mj-ea"/>
              <a:ea typeface="+mj-ea"/>
            </a:endParaRPr>
          </a:p>
        </p:txBody>
      </p:sp>
      <p:grpSp>
        <p:nvGrpSpPr>
          <p:cNvPr id="18" name="Group 17">
            <a:extLst>
              <a:ext uri="{FF2B5EF4-FFF2-40B4-BE49-F238E27FC236}">
                <a16:creationId xmlns:a16="http://schemas.microsoft.com/office/drawing/2014/main" id="{AB144B35-2117-5D22-FFB6-8E4F9E765232}"/>
              </a:ext>
            </a:extLst>
          </p:cNvPr>
          <p:cNvGrpSpPr/>
          <p:nvPr/>
        </p:nvGrpSpPr>
        <p:grpSpPr>
          <a:xfrm>
            <a:off x="924118" y="1365909"/>
            <a:ext cx="6208790" cy="3151085"/>
            <a:chOff x="924118" y="1938002"/>
            <a:chExt cx="6208790" cy="3151085"/>
          </a:xfrm>
        </p:grpSpPr>
        <p:pic>
          <p:nvPicPr>
            <p:cNvPr id="4" name="Picture 3" descr="A blue background with white text&#10;&#10;Description automatically generated">
              <a:extLst>
                <a:ext uri="{FF2B5EF4-FFF2-40B4-BE49-F238E27FC236}">
                  <a16:creationId xmlns:a16="http://schemas.microsoft.com/office/drawing/2014/main" id="{A0F1AD37-D7AA-C70B-291A-66FA45600F57}"/>
                </a:ext>
              </a:extLst>
            </p:cNvPr>
            <p:cNvPicPr>
              <a:picLocks noChangeAspect="1"/>
            </p:cNvPicPr>
            <p:nvPr/>
          </p:nvPicPr>
          <p:blipFill rotWithShape="1">
            <a:blip r:embed="rId2"/>
            <a:srcRect t="29286"/>
            <a:stretch/>
          </p:blipFill>
          <p:spPr>
            <a:xfrm>
              <a:off x="924118" y="1938002"/>
              <a:ext cx="6208790" cy="1699170"/>
            </a:xfrm>
            <a:prstGeom prst="rect">
              <a:avLst/>
            </a:prstGeom>
          </p:spPr>
        </p:pic>
        <p:sp>
          <p:nvSpPr>
            <p:cNvPr id="3" name="Rectangle 2">
              <a:extLst>
                <a:ext uri="{FF2B5EF4-FFF2-40B4-BE49-F238E27FC236}">
                  <a16:creationId xmlns:a16="http://schemas.microsoft.com/office/drawing/2014/main" id="{A501415E-26E0-7A45-3E77-4977387A137B}"/>
                </a:ext>
              </a:extLst>
            </p:cNvPr>
            <p:cNvSpPr/>
            <p:nvPr/>
          </p:nvSpPr>
          <p:spPr bwMode="auto">
            <a:xfrm>
              <a:off x="1180288" y="2776133"/>
              <a:ext cx="614464" cy="268828"/>
            </a:xfrm>
            <a:prstGeom prst="rect">
              <a:avLst/>
            </a:prstGeom>
            <a:noFill/>
            <a:ln w="158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solidFill>
                    <a:srgbClr val="FF0000"/>
                  </a:solidFill>
                </a:ln>
                <a:solidFill>
                  <a:srgbClr val="006699"/>
                </a:solidFill>
                <a:effectLst/>
                <a:latin typeface="Palatino Linotype" panose="02040502050505030304" pitchFamily="18" charset="0"/>
                <a:ea typeface="宋体" panose="02010600030101010101" pitchFamily="2" charset="-122"/>
              </a:endParaRPr>
            </a:p>
          </p:txBody>
        </p:sp>
        <p:pic>
          <p:nvPicPr>
            <p:cNvPr id="7" name="Picture 6" descr="A screenshot of a computer&#10;&#10;Description automatically generated">
              <a:extLst>
                <a:ext uri="{FF2B5EF4-FFF2-40B4-BE49-F238E27FC236}">
                  <a16:creationId xmlns:a16="http://schemas.microsoft.com/office/drawing/2014/main" id="{5B814E54-DE96-8911-8EE0-E141377823E1}"/>
                </a:ext>
              </a:extLst>
            </p:cNvPr>
            <p:cNvPicPr>
              <a:picLocks noChangeAspect="1"/>
            </p:cNvPicPr>
            <p:nvPr/>
          </p:nvPicPr>
          <p:blipFill rotWithShape="1">
            <a:blip r:embed="rId3"/>
            <a:srcRect b="42525"/>
            <a:stretch/>
          </p:blipFill>
          <p:spPr>
            <a:xfrm>
              <a:off x="924118" y="3822212"/>
              <a:ext cx="6208790" cy="1266875"/>
            </a:xfrm>
            <a:prstGeom prst="rect">
              <a:avLst/>
            </a:prstGeom>
          </p:spPr>
        </p:pic>
        <p:sp>
          <p:nvSpPr>
            <p:cNvPr id="9" name="TextBox 8">
              <a:extLst>
                <a:ext uri="{FF2B5EF4-FFF2-40B4-BE49-F238E27FC236}">
                  <a16:creationId xmlns:a16="http://schemas.microsoft.com/office/drawing/2014/main" id="{9E501FA1-633D-0FCA-9058-61713038034F}"/>
                </a:ext>
              </a:extLst>
            </p:cNvPr>
            <p:cNvSpPr txBox="1"/>
            <p:nvPr/>
          </p:nvSpPr>
          <p:spPr>
            <a:xfrm>
              <a:off x="2562832" y="4504312"/>
              <a:ext cx="2493170" cy="584775"/>
            </a:xfrm>
            <a:prstGeom prst="rect">
              <a:avLst/>
            </a:prstGeom>
            <a:noFill/>
          </p:spPr>
          <p:txBody>
            <a:bodyPr wrap="square" rtlCol="0">
              <a:spAutoFit/>
            </a:bodyPr>
            <a:lstStyle/>
            <a:p>
              <a:r>
                <a:rPr lang="zh-CN" altLang="en-US" sz="1600" dirty="0">
                  <a:solidFill>
                    <a:srgbClr val="FF0000"/>
                  </a:solidFill>
                  <a:latin typeface="+mj-ea"/>
                  <a:ea typeface="+mj-ea"/>
                </a:rPr>
                <a:t>输入同类别的关键词和他的近义词，用</a:t>
              </a:r>
              <a:r>
                <a:rPr lang="en-US" altLang="zh-CN" sz="1600" dirty="0">
                  <a:solidFill>
                    <a:srgbClr val="FF0000"/>
                  </a:solidFill>
                  <a:latin typeface="+mj-ea"/>
                  <a:ea typeface="+mj-ea"/>
                </a:rPr>
                <a:t>OR</a:t>
              </a:r>
              <a:r>
                <a:rPr lang="zh-CN" altLang="en-US" sz="1600" dirty="0">
                  <a:solidFill>
                    <a:srgbClr val="FF0000"/>
                  </a:solidFill>
                  <a:latin typeface="+mj-ea"/>
                  <a:ea typeface="+mj-ea"/>
                </a:rPr>
                <a:t>连接</a:t>
              </a:r>
              <a:endParaRPr lang="en-US" sz="1600" dirty="0">
                <a:solidFill>
                  <a:srgbClr val="FF0000"/>
                </a:solidFill>
                <a:latin typeface="+mj-ea"/>
                <a:ea typeface="+mj-ea"/>
              </a:endParaRPr>
            </a:p>
          </p:txBody>
        </p:sp>
        <p:sp>
          <p:nvSpPr>
            <p:cNvPr id="11" name="Rectangle 10">
              <a:extLst>
                <a:ext uri="{FF2B5EF4-FFF2-40B4-BE49-F238E27FC236}">
                  <a16:creationId xmlns:a16="http://schemas.microsoft.com/office/drawing/2014/main" id="{17244ECC-6368-7E31-7E73-EE5504B7A15F}"/>
                </a:ext>
              </a:extLst>
            </p:cNvPr>
            <p:cNvSpPr/>
            <p:nvPr/>
          </p:nvSpPr>
          <p:spPr bwMode="auto">
            <a:xfrm>
              <a:off x="6045200" y="4449101"/>
              <a:ext cx="818880" cy="584775"/>
            </a:xfrm>
            <a:prstGeom prst="rect">
              <a:avLst/>
            </a:prstGeom>
            <a:noFill/>
            <a:ln w="158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solidFill>
                    <a:srgbClr val="FF0000"/>
                  </a:solidFill>
                </a:ln>
                <a:solidFill>
                  <a:srgbClr val="006699"/>
                </a:solidFill>
                <a:effectLst/>
                <a:latin typeface="Palatino Linotype" panose="02040502050505030304" pitchFamily="18" charset="0"/>
                <a:ea typeface="宋体" panose="02010600030101010101" pitchFamily="2" charset="-122"/>
              </a:endParaRPr>
            </a:p>
          </p:txBody>
        </p:sp>
        <p:sp>
          <p:nvSpPr>
            <p:cNvPr id="13" name="TextBox 12">
              <a:extLst>
                <a:ext uri="{FF2B5EF4-FFF2-40B4-BE49-F238E27FC236}">
                  <a16:creationId xmlns:a16="http://schemas.microsoft.com/office/drawing/2014/main" id="{73E2A25C-2399-B54A-CD7B-6E840940F5AA}"/>
                </a:ext>
              </a:extLst>
            </p:cNvPr>
            <p:cNvSpPr txBox="1"/>
            <p:nvPr/>
          </p:nvSpPr>
          <p:spPr>
            <a:xfrm>
              <a:off x="1749617" y="2818947"/>
              <a:ext cx="312906" cy="400110"/>
            </a:xfrm>
            <a:prstGeom prst="rect">
              <a:avLst/>
            </a:prstGeom>
            <a:noFill/>
          </p:spPr>
          <p:txBody>
            <a:bodyPr wrap="none" rtlCol="0">
              <a:spAutoFit/>
            </a:bodyPr>
            <a:lstStyle/>
            <a:p>
              <a:r>
                <a:rPr lang="en-US" altLang="zh-CN" dirty="0">
                  <a:solidFill>
                    <a:srgbClr val="FF0000"/>
                  </a:solidFill>
                </a:rPr>
                <a:t>1</a:t>
              </a:r>
              <a:endParaRPr lang="en-US" dirty="0">
                <a:solidFill>
                  <a:srgbClr val="FF0000"/>
                </a:solidFill>
              </a:endParaRPr>
            </a:p>
          </p:txBody>
        </p:sp>
        <p:sp>
          <p:nvSpPr>
            <p:cNvPr id="14" name="TextBox 13">
              <a:extLst>
                <a:ext uri="{FF2B5EF4-FFF2-40B4-BE49-F238E27FC236}">
                  <a16:creationId xmlns:a16="http://schemas.microsoft.com/office/drawing/2014/main" id="{179524C4-C12B-F9CD-37BB-FC34274A13B3}"/>
                </a:ext>
              </a:extLst>
            </p:cNvPr>
            <p:cNvSpPr txBox="1"/>
            <p:nvPr/>
          </p:nvSpPr>
          <p:spPr>
            <a:xfrm>
              <a:off x="2486024" y="4249046"/>
              <a:ext cx="312906" cy="400110"/>
            </a:xfrm>
            <a:prstGeom prst="rect">
              <a:avLst/>
            </a:prstGeom>
            <a:noFill/>
          </p:spPr>
          <p:txBody>
            <a:bodyPr wrap="none" rtlCol="0">
              <a:spAutoFit/>
            </a:bodyPr>
            <a:lstStyle/>
            <a:p>
              <a:r>
                <a:rPr lang="en-US" altLang="zh-CN" dirty="0">
                  <a:solidFill>
                    <a:srgbClr val="FF0000"/>
                  </a:solidFill>
                </a:rPr>
                <a:t>2</a:t>
              </a:r>
              <a:endParaRPr lang="en-US" dirty="0">
                <a:solidFill>
                  <a:srgbClr val="FF0000"/>
                </a:solidFill>
              </a:endParaRPr>
            </a:p>
          </p:txBody>
        </p:sp>
        <p:sp>
          <p:nvSpPr>
            <p:cNvPr id="15" name="TextBox 14">
              <a:extLst>
                <a:ext uri="{FF2B5EF4-FFF2-40B4-BE49-F238E27FC236}">
                  <a16:creationId xmlns:a16="http://schemas.microsoft.com/office/drawing/2014/main" id="{0971C943-5BFF-6AFE-D158-643EB7181C79}"/>
                </a:ext>
              </a:extLst>
            </p:cNvPr>
            <p:cNvSpPr txBox="1"/>
            <p:nvPr/>
          </p:nvSpPr>
          <p:spPr>
            <a:xfrm>
              <a:off x="5764548" y="4249046"/>
              <a:ext cx="312906" cy="400110"/>
            </a:xfrm>
            <a:prstGeom prst="rect">
              <a:avLst/>
            </a:prstGeom>
            <a:noFill/>
          </p:spPr>
          <p:txBody>
            <a:bodyPr wrap="none" rtlCol="0">
              <a:spAutoFit/>
            </a:bodyPr>
            <a:lstStyle/>
            <a:p>
              <a:r>
                <a:rPr lang="en-US" altLang="zh-CN" dirty="0">
                  <a:solidFill>
                    <a:srgbClr val="FF0000"/>
                  </a:solidFill>
                </a:rPr>
                <a:t>3</a:t>
              </a:r>
              <a:endParaRPr lang="en-US" dirty="0">
                <a:solidFill>
                  <a:srgbClr val="FF0000"/>
                </a:solidFill>
              </a:endParaRPr>
            </a:p>
          </p:txBody>
        </p:sp>
      </p:grpSp>
      <p:pic>
        <p:nvPicPr>
          <p:cNvPr id="17" name="Picture 16" descr="A screenshot of a web page&#10;&#10;Description automatically generated">
            <a:extLst>
              <a:ext uri="{FF2B5EF4-FFF2-40B4-BE49-F238E27FC236}">
                <a16:creationId xmlns:a16="http://schemas.microsoft.com/office/drawing/2014/main" id="{937409B4-AA12-AFBF-AA3A-D19C9F7EECE8}"/>
              </a:ext>
            </a:extLst>
          </p:cNvPr>
          <p:cNvPicPr>
            <a:picLocks noChangeAspect="1"/>
          </p:cNvPicPr>
          <p:nvPr/>
        </p:nvPicPr>
        <p:blipFill>
          <a:blip r:embed="rId4"/>
          <a:stretch>
            <a:fillRect/>
          </a:stretch>
        </p:blipFill>
        <p:spPr>
          <a:xfrm>
            <a:off x="906608" y="4568121"/>
            <a:ext cx="5479114" cy="1582397"/>
          </a:xfrm>
          <a:prstGeom prst="rect">
            <a:avLst/>
          </a:prstGeom>
        </p:spPr>
      </p:pic>
      <p:sp>
        <p:nvSpPr>
          <p:cNvPr id="19" name="TextBox 18">
            <a:extLst>
              <a:ext uri="{FF2B5EF4-FFF2-40B4-BE49-F238E27FC236}">
                <a16:creationId xmlns:a16="http://schemas.microsoft.com/office/drawing/2014/main" id="{1E57DB7E-C766-7864-AC81-20C845134CF2}"/>
              </a:ext>
            </a:extLst>
          </p:cNvPr>
          <p:cNvSpPr txBox="1"/>
          <p:nvPr/>
        </p:nvSpPr>
        <p:spPr>
          <a:xfrm>
            <a:off x="2486024" y="4753841"/>
            <a:ext cx="2493170" cy="584775"/>
          </a:xfrm>
          <a:prstGeom prst="rect">
            <a:avLst/>
          </a:prstGeom>
          <a:noFill/>
        </p:spPr>
        <p:txBody>
          <a:bodyPr wrap="square" rtlCol="0">
            <a:spAutoFit/>
          </a:bodyPr>
          <a:lstStyle/>
          <a:p>
            <a:r>
              <a:rPr lang="zh-CN" altLang="en-US" sz="1600" dirty="0">
                <a:solidFill>
                  <a:srgbClr val="FF0000"/>
                </a:solidFill>
                <a:latin typeface="+mj-ea"/>
                <a:ea typeface="+mj-ea"/>
              </a:rPr>
              <a:t>继续输入</a:t>
            </a:r>
            <a:r>
              <a:rPr lang="zh-CN" altLang="en-AU" sz="1600" dirty="0">
                <a:solidFill>
                  <a:srgbClr val="FF0000"/>
                </a:solidFill>
                <a:latin typeface="+mj-ea"/>
                <a:ea typeface="+mj-ea"/>
              </a:rPr>
              <a:t>下</a:t>
            </a:r>
            <a:r>
              <a:rPr lang="zh-CN" altLang="en-US" sz="1600" dirty="0">
                <a:solidFill>
                  <a:srgbClr val="FF0000"/>
                </a:solidFill>
                <a:latin typeface="+mj-ea"/>
                <a:ea typeface="+mj-ea"/>
              </a:rPr>
              <a:t>一同类别的关键词和他的近义词</a:t>
            </a:r>
            <a:endParaRPr lang="en-US" sz="1600" dirty="0">
              <a:solidFill>
                <a:srgbClr val="FF0000"/>
              </a:solidFill>
              <a:latin typeface="+mj-ea"/>
              <a:ea typeface="+mj-ea"/>
            </a:endParaRPr>
          </a:p>
        </p:txBody>
      </p:sp>
      <p:sp>
        <p:nvSpPr>
          <p:cNvPr id="21" name="TextBox 20">
            <a:extLst>
              <a:ext uri="{FF2B5EF4-FFF2-40B4-BE49-F238E27FC236}">
                <a16:creationId xmlns:a16="http://schemas.microsoft.com/office/drawing/2014/main" id="{D3590A3A-C6A3-DB20-86F2-B443501DABF5}"/>
              </a:ext>
            </a:extLst>
          </p:cNvPr>
          <p:cNvSpPr txBox="1"/>
          <p:nvPr/>
        </p:nvSpPr>
        <p:spPr>
          <a:xfrm>
            <a:off x="2339103" y="4634104"/>
            <a:ext cx="437882" cy="400110"/>
          </a:xfrm>
          <a:prstGeom prst="rect">
            <a:avLst/>
          </a:prstGeom>
          <a:noFill/>
        </p:spPr>
        <p:txBody>
          <a:bodyPr wrap="square" rtlCol="0">
            <a:spAutoFit/>
          </a:bodyPr>
          <a:lstStyle/>
          <a:p>
            <a:r>
              <a:rPr lang="en-US" altLang="zh-CN" dirty="0">
                <a:solidFill>
                  <a:srgbClr val="FF0000"/>
                </a:solidFill>
              </a:rPr>
              <a:t>4</a:t>
            </a:r>
            <a:endParaRPr lang="en-US" dirty="0">
              <a:solidFill>
                <a:srgbClr val="FF0000"/>
              </a:solidFill>
            </a:endParaRPr>
          </a:p>
        </p:txBody>
      </p:sp>
      <p:sp>
        <p:nvSpPr>
          <p:cNvPr id="22" name="TextBox 21">
            <a:extLst>
              <a:ext uri="{FF2B5EF4-FFF2-40B4-BE49-F238E27FC236}">
                <a16:creationId xmlns:a16="http://schemas.microsoft.com/office/drawing/2014/main" id="{2F9FDAC1-1EBB-8E08-B1FA-73E84F639373}"/>
              </a:ext>
            </a:extLst>
          </p:cNvPr>
          <p:cNvSpPr txBox="1"/>
          <p:nvPr/>
        </p:nvSpPr>
        <p:spPr>
          <a:xfrm>
            <a:off x="5509575" y="4536904"/>
            <a:ext cx="410221" cy="400110"/>
          </a:xfrm>
          <a:prstGeom prst="rect">
            <a:avLst/>
          </a:prstGeom>
          <a:noFill/>
        </p:spPr>
        <p:txBody>
          <a:bodyPr wrap="square" rtlCol="0">
            <a:spAutoFit/>
          </a:bodyPr>
          <a:lstStyle/>
          <a:p>
            <a:r>
              <a:rPr lang="en-US" altLang="zh-CN" dirty="0">
                <a:solidFill>
                  <a:srgbClr val="FF0000"/>
                </a:solidFill>
              </a:rPr>
              <a:t>5</a:t>
            </a:r>
            <a:endParaRPr lang="en-US" dirty="0">
              <a:solidFill>
                <a:srgbClr val="FF0000"/>
              </a:solidFill>
            </a:endParaRPr>
          </a:p>
        </p:txBody>
      </p:sp>
      <p:sp>
        <p:nvSpPr>
          <p:cNvPr id="24" name="TextBox 23">
            <a:extLst>
              <a:ext uri="{FF2B5EF4-FFF2-40B4-BE49-F238E27FC236}">
                <a16:creationId xmlns:a16="http://schemas.microsoft.com/office/drawing/2014/main" id="{DF947359-0F66-046F-CAC8-9FF152019EED}"/>
              </a:ext>
            </a:extLst>
          </p:cNvPr>
          <p:cNvSpPr txBox="1"/>
          <p:nvPr/>
        </p:nvSpPr>
        <p:spPr>
          <a:xfrm>
            <a:off x="5299447" y="5493606"/>
            <a:ext cx="410221" cy="400110"/>
          </a:xfrm>
          <a:prstGeom prst="rect">
            <a:avLst/>
          </a:prstGeom>
          <a:noFill/>
        </p:spPr>
        <p:txBody>
          <a:bodyPr wrap="square" rtlCol="0">
            <a:spAutoFit/>
          </a:bodyPr>
          <a:lstStyle/>
          <a:p>
            <a:r>
              <a:rPr lang="en-US" altLang="zh-CN" dirty="0">
                <a:solidFill>
                  <a:srgbClr val="FF0000"/>
                </a:solidFill>
              </a:rPr>
              <a:t>6</a:t>
            </a:r>
            <a:endParaRPr lang="en-US" dirty="0">
              <a:solidFill>
                <a:srgbClr val="FF0000"/>
              </a:solidFill>
            </a:endParaRPr>
          </a:p>
        </p:txBody>
      </p:sp>
      <p:sp>
        <p:nvSpPr>
          <p:cNvPr id="26" name="TextBox 25">
            <a:extLst>
              <a:ext uri="{FF2B5EF4-FFF2-40B4-BE49-F238E27FC236}">
                <a16:creationId xmlns:a16="http://schemas.microsoft.com/office/drawing/2014/main" id="{B8620832-3C1B-9C17-7B3E-5A3D21C67B25}"/>
              </a:ext>
            </a:extLst>
          </p:cNvPr>
          <p:cNvSpPr txBox="1"/>
          <p:nvPr/>
        </p:nvSpPr>
        <p:spPr>
          <a:xfrm>
            <a:off x="5669518" y="4557584"/>
            <a:ext cx="2493170" cy="338554"/>
          </a:xfrm>
          <a:prstGeom prst="rect">
            <a:avLst/>
          </a:prstGeom>
          <a:noFill/>
        </p:spPr>
        <p:txBody>
          <a:bodyPr wrap="square" rtlCol="0">
            <a:spAutoFit/>
          </a:bodyPr>
          <a:lstStyle/>
          <a:p>
            <a:r>
              <a:rPr lang="zh-CN" altLang="en-US" sz="1600" dirty="0">
                <a:solidFill>
                  <a:srgbClr val="FF0000"/>
                </a:solidFill>
                <a:latin typeface="+mj-ea"/>
                <a:ea typeface="+mj-ea"/>
              </a:rPr>
              <a:t>继续添加</a:t>
            </a:r>
            <a:endParaRPr lang="en-US" sz="1600" dirty="0">
              <a:solidFill>
                <a:srgbClr val="FF0000"/>
              </a:solidFill>
              <a:latin typeface="+mj-ea"/>
              <a:ea typeface="+mj-ea"/>
            </a:endParaRPr>
          </a:p>
        </p:txBody>
      </p:sp>
      <p:sp>
        <p:nvSpPr>
          <p:cNvPr id="27" name="TextBox 26">
            <a:extLst>
              <a:ext uri="{FF2B5EF4-FFF2-40B4-BE49-F238E27FC236}">
                <a16:creationId xmlns:a16="http://schemas.microsoft.com/office/drawing/2014/main" id="{44BB5EB0-BAAC-ACC1-6B77-6309CEAE7670}"/>
              </a:ext>
            </a:extLst>
          </p:cNvPr>
          <p:cNvSpPr txBox="1"/>
          <p:nvPr/>
        </p:nvSpPr>
        <p:spPr>
          <a:xfrm>
            <a:off x="5460903" y="5626271"/>
            <a:ext cx="2493170" cy="338554"/>
          </a:xfrm>
          <a:prstGeom prst="rect">
            <a:avLst/>
          </a:prstGeom>
          <a:noFill/>
        </p:spPr>
        <p:txBody>
          <a:bodyPr wrap="square" rtlCol="0">
            <a:spAutoFit/>
          </a:bodyPr>
          <a:lstStyle/>
          <a:p>
            <a:r>
              <a:rPr lang="zh-CN" altLang="en-US" sz="1600" dirty="0">
                <a:solidFill>
                  <a:srgbClr val="FF0000"/>
                </a:solidFill>
                <a:latin typeface="+mj-ea"/>
                <a:ea typeface="+mj-ea"/>
              </a:rPr>
              <a:t>最后点击检索</a:t>
            </a:r>
            <a:endParaRPr lang="en-US" sz="1600" dirty="0">
              <a:solidFill>
                <a:srgbClr val="FF0000"/>
              </a:solidFill>
              <a:latin typeface="+mj-ea"/>
              <a:ea typeface="+mj-ea"/>
            </a:endParaRPr>
          </a:p>
        </p:txBody>
      </p:sp>
    </p:spTree>
    <p:extLst>
      <p:ext uri="{BB962C8B-B14F-4D97-AF65-F5344CB8AC3E}">
        <p14:creationId xmlns:p14="http://schemas.microsoft.com/office/powerpoint/2010/main" val="1929583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160A9302-9B25-B695-13A1-48C902155008}"/>
              </a:ext>
            </a:extLst>
          </p:cNvPr>
          <p:cNvSpPr>
            <a:spLocks noGrp="1" noChangeArrowheads="1"/>
          </p:cNvSpPr>
          <p:nvPr>
            <p:ph type="title"/>
          </p:nvPr>
        </p:nvSpPr>
        <p:spPr>
          <a:xfrm>
            <a:off x="812800" y="609600"/>
            <a:ext cx="10566400" cy="591968"/>
          </a:xfrm>
        </p:spPr>
        <p:txBody>
          <a:bodyPr/>
          <a:lstStyle/>
          <a:p>
            <a:r>
              <a:rPr lang="zh-CN" altLang="en-US" sz="3200" dirty="0">
                <a:solidFill>
                  <a:srgbClr val="FF0000"/>
                </a:solidFill>
              </a:rPr>
              <a:t>数据库检索</a:t>
            </a:r>
            <a:r>
              <a:rPr lang="en-US" altLang="zh-CN" sz="3200" dirty="0">
                <a:solidFill>
                  <a:srgbClr val="FF0000"/>
                </a:solidFill>
              </a:rPr>
              <a:t>-PubMed</a:t>
            </a:r>
            <a:r>
              <a:rPr lang="zh-CN" altLang="en-US" sz="3200" dirty="0">
                <a:solidFill>
                  <a:srgbClr val="FF0000"/>
                </a:solidFill>
              </a:rPr>
              <a:t>为例</a:t>
            </a:r>
          </a:p>
        </p:txBody>
      </p:sp>
      <p:pic>
        <p:nvPicPr>
          <p:cNvPr id="23" name="Picture 22" descr="A screenshot of a computer&#10;&#10;Description automatically generated">
            <a:extLst>
              <a:ext uri="{FF2B5EF4-FFF2-40B4-BE49-F238E27FC236}">
                <a16:creationId xmlns:a16="http://schemas.microsoft.com/office/drawing/2014/main" id="{E29DC431-3F4B-9214-E7E8-886738C32974}"/>
              </a:ext>
            </a:extLst>
          </p:cNvPr>
          <p:cNvPicPr>
            <a:picLocks noChangeAspect="1"/>
          </p:cNvPicPr>
          <p:nvPr/>
        </p:nvPicPr>
        <p:blipFill>
          <a:blip r:embed="rId2"/>
          <a:stretch>
            <a:fillRect/>
          </a:stretch>
        </p:blipFill>
        <p:spPr>
          <a:xfrm>
            <a:off x="988268" y="1289789"/>
            <a:ext cx="7164996" cy="2769047"/>
          </a:xfrm>
          <a:prstGeom prst="rect">
            <a:avLst/>
          </a:prstGeom>
        </p:spPr>
      </p:pic>
      <p:grpSp>
        <p:nvGrpSpPr>
          <p:cNvPr id="30" name="Group 29">
            <a:extLst>
              <a:ext uri="{FF2B5EF4-FFF2-40B4-BE49-F238E27FC236}">
                <a16:creationId xmlns:a16="http://schemas.microsoft.com/office/drawing/2014/main" id="{36DCFE73-653F-3E18-8590-EB27A2371CA3}"/>
              </a:ext>
            </a:extLst>
          </p:cNvPr>
          <p:cNvGrpSpPr/>
          <p:nvPr/>
        </p:nvGrpSpPr>
        <p:grpSpPr>
          <a:xfrm>
            <a:off x="3948895" y="1361804"/>
            <a:ext cx="1243742" cy="503707"/>
            <a:chOff x="6864080" y="1328250"/>
            <a:chExt cx="1243742" cy="503707"/>
          </a:xfrm>
        </p:grpSpPr>
        <p:sp>
          <p:nvSpPr>
            <p:cNvPr id="25" name="Rectangle 24">
              <a:extLst>
                <a:ext uri="{FF2B5EF4-FFF2-40B4-BE49-F238E27FC236}">
                  <a16:creationId xmlns:a16="http://schemas.microsoft.com/office/drawing/2014/main" id="{06093D21-E1D5-B05B-75B5-0BA097B6E386}"/>
                </a:ext>
              </a:extLst>
            </p:cNvPr>
            <p:cNvSpPr/>
            <p:nvPr/>
          </p:nvSpPr>
          <p:spPr bwMode="auto">
            <a:xfrm>
              <a:off x="6864080" y="1328250"/>
              <a:ext cx="903243" cy="503707"/>
            </a:xfrm>
            <a:prstGeom prst="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28" name="TextBox 27">
              <a:extLst>
                <a:ext uri="{FF2B5EF4-FFF2-40B4-BE49-F238E27FC236}">
                  <a16:creationId xmlns:a16="http://schemas.microsoft.com/office/drawing/2014/main" id="{8EF4885A-DBE3-B947-F60A-8390344BB331}"/>
                </a:ext>
              </a:extLst>
            </p:cNvPr>
            <p:cNvSpPr txBox="1"/>
            <p:nvPr/>
          </p:nvSpPr>
          <p:spPr>
            <a:xfrm>
              <a:off x="7794916" y="1380048"/>
              <a:ext cx="312906" cy="400110"/>
            </a:xfrm>
            <a:prstGeom prst="rect">
              <a:avLst/>
            </a:prstGeom>
            <a:noFill/>
          </p:spPr>
          <p:txBody>
            <a:bodyPr wrap="none" rtlCol="0">
              <a:spAutoFit/>
            </a:bodyPr>
            <a:lstStyle/>
            <a:p>
              <a:r>
                <a:rPr lang="en-US" altLang="zh-CN" dirty="0">
                  <a:solidFill>
                    <a:srgbClr val="FF0000"/>
                  </a:solidFill>
                </a:rPr>
                <a:t>7</a:t>
              </a:r>
              <a:endParaRPr lang="en-US" dirty="0">
                <a:solidFill>
                  <a:srgbClr val="FF0000"/>
                </a:solidFill>
              </a:endParaRPr>
            </a:p>
          </p:txBody>
        </p:sp>
      </p:grpSp>
      <p:sp>
        <p:nvSpPr>
          <p:cNvPr id="31" name="Rectangle 30">
            <a:extLst>
              <a:ext uri="{FF2B5EF4-FFF2-40B4-BE49-F238E27FC236}">
                <a16:creationId xmlns:a16="http://schemas.microsoft.com/office/drawing/2014/main" id="{8B10E85B-361A-6F7C-7170-5744E04E2A68}"/>
              </a:ext>
            </a:extLst>
          </p:cNvPr>
          <p:cNvSpPr/>
          <p:nvPr/>
        </p:nvSpPr>
        <p:spPr bwMode="auto">
          <a:xfrm>
            <a:off x="3513278" y="2674313"/>
            <a:ext cx="1161774" cy="293840"/>
          </a:xfrm>
          <a:prstGeom prst="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32" name="TextBox 31">
            <a:extLst>
              <a:ext uri="{FF2B5EF4-FFF2-40B4-BE49-F238E27FC236}">
                <a16:creationId xmlns:a16="http://schemas.microsoft.com/office/drawing/2014/main" id="{110A7515-787A-27F7-8ECF-B820E3EC791A}"/>
              </a:ext>
            </a:extLst>
          </p:cNvPr>
          <p:cNvSpPr txBox="1"/>
          <p:nvPr/>
        </p:nvSpPr>
        <p:spPr>
          <a:xfrm>
            <a:off x="4626627" y="2436291"/>
            <a:ext cx="312906" cy="400110"/>
          </a:xfrm>
          <a:prstGeom prst="rect">
            <a:avLst/>
          </a:prstGeom>
          <a:noFill/>
        </p:spPr>
        <p:txBody>
          <a:bodyPr wrap="none" rtlCol="0">
            <a:spAutoFit/>
          </a:bodyPr>
          <a:lstStyle/>
          <a:p>
            <a:r>
              <a:rPr lang="en-US" altLang="zh-CN" dirty="0">
                <a:solidFill>
                  <a:srgbClr val="FF0000"/>
                </a:solidFill>
              </a:rPr>
              <a:t>8</a:t>
            </a:r>
            <a:endParaRPr lang="en-US" dirty="0">
              <a:solidFill>
                <a:srgbClr val="FF0000"/>
              </a:solidFill>
            </a:endParaRPr>
          </a:p>
        </p:txBody>
      </p:sp>
      <p:pic>
        <p:nvPicPr>
          <p:cNvPr id="35" name="Picture 34" descr="A screenshot of a computer&#10;&#10;Description automatically generated">
            <a:extLst>
              <a:ext uri="{FF2B5EF4-FFF2-40B4-BE49-F238E27FC236}">
                <a16:creationId xmlns:a16="http://schemas.microsoft.com/office/drawing/2014/main" id="{725E9A17-4A53-F80E-8C2C-8C16D498DFEE}"/>
              </a:ext>
            </a:extLst>
          </p:cNvPr>
          <p:cNvPicPr>
            <a:picLocks noChangeAspect="1"/>
          </p:cNvPicPr>
          <p:nvPr/>
        </p:nvPicPr>
        <p:blipFill>
          <a:blip r:embed="rId3"/>
          <a:stretch>
            <a:fillRect/>
          </a:stretch>
        </p:blipFill>
        <p:spPr>
          <a:xfrm>
            <a:off x="1410712" y="4296858"/>
            <a:ext cx="7772400" cy="1586204"/>
          </a:xfrm>
          <a:prstGeom prst="rect">
            <a:avLst/>
          </a:prstGeom>
        </p:spPr>
      </p:pic>
      <p:sp>
        <p:nvSpPr>
          <p:cNvPr id="36" name="Rectangle 35">
            <a:extLst>
              <a:ext uri="{FF2B5EF4-FFF2-40B4-BE49-F238E27FC236}">
                <a16:creationId xmlns:a16="http://schemas.microsoft.com/office/drawing/2014/main" id="{64968CE5-54DA-4D29-384F-FC31E110D7D5}"/>
              </a:ext>
            </a:extLst>
          </p:cNvPr>
          <p:cNvSpPr/>
          <p:nvPr/>
        </p:nvSpPr>
        <p:spPr bwMode="auto">
          <a:xfrm>
            <a:off x="1394578" y="5233988"/>
            <a:ext cx="2397182" cy="334223"/>
          </a:xfrm>
          <a:prstGeom prst="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37" name="TextBox 36">
            <a:extLst>
              <a:ext uri="{FF2B5EF4-FFF2-40B4-BE49-F238E27FC236}">
                <a16:creationId xmlns:a16="http://schemas.microsoft.com/office/drawing/2014/main" id="{9C53E342-C7C7-342B-74F3-6C1722FE3780}"/>
              </a:ext>
            </a:extLst>
          </p:cNvPr>
          <p:cNvSpPr txBox="1"/>
          <p:nvPr/>
        </p:nvSpPr>
        <p:spPr>
          <a:xfrm>
            <a:off x="3201420" y="4914922"/>
            <a:ext cx="312906" cy="400110"/>
          </a:xfrm>
          <a:prstGeom prst="rect">
            <a:avLst/>
          </a:prstGeom>
          <a:noFill/>
        </p:spPr>
        <p:txBody>
          <a:bodyPr wrap="none" rtlCol="0">
            <a:spAutoFit/>
          </a:bodyPr>
          <a:lstStyle/>
          <a:p>
            <a:r>
              <a:rPr lang="en-US" altLang="zh-CN" dirty="0">
                <a:solidFill>
                  <a:srgbClr val="FF0000"/>
                </a:solidFill>
              </a:rPr>
              <a:t>9</a:t>
            </a:r>
            <a:endParaRPr lang="en-US" dirty="0">
              <a:solidFill>
                <a:srgbClr val="FF0000"/>
              </a:solidFill>
            </a:endParaRPr>
          </a:p>
        </p:txBody>
      </p:sp>
    </p:spTree>
    <p:extLst>
      <p:ext uri="{BB962C8B-B14F-4D97-AF65-F5344CB8AC3E}">
        <p14:creationId xmlns:p14="http://schemas.microsoft.com/office/powerpoint/2010/main" val="967261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160A9302-9B25-B695-13A1-48C902155008}"/>
              </a:ext>
            </a:extLst>
          </p:cNvPr>
          <p:cNvSpPr>
            <a:spLocks noGrp="1" noChangeArrowheads="1"/>
          </p:cNvSpPr>
          <p:nvPr>
            <p:ph type="title"/>
          </p:nvPr>
        </p:nvSpPr>
        <p:spPr>
          <a:xfrm>
            <a:off x="812800" y="609600"/>
            <a:ext cx="10566400" cy="591968"/>
          </a:xfrm>
        </p:spPr>
        <p:txBody>
          <a:bodyPr/>
          <a:lstStyle/>
          <a:p>
            <a:r>
              <a:rPr lang="zh-CN" altLang="en-US" sz="3200" dirty="0">
                <a:solidFill>
                  <a:srgbClr val="FF0000"/>
                </a:solidFill>
              </a:rPr>
              <a:t>步骤三：文献</a:t>
            </a:r>
            <a:r>
              <a:rPr lang="zh-CN" altLang="en-AU" sz="3200" dirty="0">
                <a:solidFill>
                  <a:srgbClr val="FF0000"/>
                </a:solidFill>
              </a:rPr>
              <a:t>筛选</a:t>
            </a:r>
            <a:r>
              <a:rPr lang="en-US" altLang="zh-CN" sz="3200" dirty="0">
                <a:solidFill>
                  <a:srgbClr val="FF0000"/>
                </a:solidFill>
              </a:rPr>
              <a:t>-</a:t>
            </a:r>
            <a:r>
              <a:rPr lang="zh-CN" altLang="en-US" sz="3200" dirty="0">
                <a:solidFill>
                  <a:srgbClr val="FF0000"/>
                </a:solidFill>
              </a:rPr>
              <a:t>文献纳入标准</a:t>
            </a:r>
          </a:p>
        </p:txBody>
      </p:sp>
      <p:sp>
        <p:nvSpPr>
          <p:cNvPr id="2" name="Content Placeholder 1">
            <a:extLst>
              <a:ext uri="{FF2B5EF4-FFF2-40B4-BE49-F238E27FC236}">
                <a16:creationId xmlns:a16="http://schemas.microsoft.com/office/drawing/2014/main" id="{DEEAF720-173C-0655-1380-C4A2F2D56102}"/>
              </a:ext>
            </a:extLst>
          </p:cNvPr>
          <p:cNvSpPr>
            <a:spLocks noGrp="1"/>
          </p:cNvSpPr>
          <p:nvPr>
            <p:ph idx="1"/>
          </p:nvPr>
        </p:nvSpPr>
        <p:spPr>
          <a:xfrm>
            <a:off x="812800" y="1124760"/>
            <a:ext cx="10966992" cy="6228427"/>
          </a:xfrm>
        </p:spPr>
        <p:txBody>
          <a:bodyPr/>
          <a:lstStyle/>
          <a:p>
            <a:r>
              <a:rPr lang="en-AU" sz="2000" b="1" kern="1200" spc="75" dirty="0">
                <a:solidFill>
                  <a:srgbClr val="000000"/>
                </a:solidFill>
                <a:ea typeface="+mj-ea"/>
              </a:rPr>
              <a:t>对文献的要求</a:t>
            </a:r>
            <a:r>
              <a:rPr lang="zh-CN" altLang="en-US" sz="2000" b="1" kern="1200" spc="75" dirty="0">
                <a:solidFill>
                  <a:srgbClr val="000000"/>
                </a:solidFill>
                <a:ea typeface="+mj-ea"/>
              </a:rPr>
              <a:t>：</a:t>
            </a:r>
            <a:endParaRPr lang="en-AU" altLang="zh-CN" sz="2000" b="1" kern="1200" spc="75" dirty="0">
              <a:solidFill>
                <a:srgbClr val="000000"/>
              </a:solidFill>
              <a:ea typeface="+mj-ea"/>
            </a:endParaRPr>
          </a:p>
          <a:p>
            <a:pPr lvl="1"/>
            <a:r>
              <a:rPr lang="en-AU" sz="1800" kern="1200" dirty="0">
                <a:solidFill>
                  <a:srgbClr val="006699"/>
                </a:solidFill>
                <a:ea typeface="宋体" panose="02010600030101010101" pitchFamily="2" charset="-122"/>
              </a:rPr>
              <a:t>The research must be published in </a:t>
            </a:r>
            <a:r>
              <a:rPr lang="en-AU" sz="1800" kern="1200" dirty="0">
                <a:solidFill>
                  <a:srgbClr val="FF0000"/>
                </a:solidFill>
                <a:ea typeface="宋体" panose="02010600030101010101" pitchFamily="2" charset="-122"/>
              </a:rPr>
              <a:t>English</a:t>
            </a:r>
            <a:r>
              <a:rPr lang="en-AU" sz="1800" kern="1200" dirty="0">
                <a:solidFill>
                  <a:srgbClr val="006699"/>
                </a:solidFill>
                <a:ea typeface="宋体" panose="02010600030101010101" pitchFamily="2" charset="-122"/>
              </a:rPr>
              <a:t>. </a:t>
            </a:r>
          </a:p>
          <a:p>
            <a:r>
              <a:rPr lang="en-AU" sz="2000" b="1" kern="1200" spc="75" dirty="0">
                <a:solidFill>
                  <a:srgbClr val="000000"/>
                </a:solidFill>
                <a:ea typeface="+mj-ea"/>
              </a:rPr>
              <a:t>对主题的要求</a:t>
            </a:r>
            <a:r>
              <a:rPr lang="zh-CN" altLang="en-US" sz="2000" b="1" kern="1200" spc="75" dirty="0">
                <a:solidFill>
                  <a:srgbClr val="000000"/>
                </a:solidFill>
                <a:ea typeface="+mj-ea"/>
              </a:rPr>
              <a:t>：</a:t>
            </a:r>
            <a:endParaRPr lang="en-AU" sz="2000" b="1" kern="1200" spc="75" dirty="0">
              <a:solidFill>
                <a:srgbClr val="000000"/>
              </a:solidFill>
              <a:ea typeface="+mj-ea"/>
            </a:endParaRPr>
          </a:p>
          <a:p>
            <a:pPr lvl="1"/>
            <a:r>
              <a:rPr lang="en-AU" sz="1800" kern="1200" dirty="0">
                <a:solidFill>
                  <a:srgbClr val="006699"/>
                </a:solidFill>
                <a:ea typeface="宋体" panose="02010600030101010101" pitchFamily="2" charset="-122"/>
              </a:rPr>
              <a:t>The research must examine the use of self-referential encoding techniques </a:t>
            </a:r>
            <a:r>
              <a:rPr lang="en-AU" sz="1800" kern="1200" dirty="0">
                <a:solidFill>
                  <a:srgbClr val="FF0000"/>
                </a:solidFill>
                <a:ea typeface="宋体" panose="02010600030101010101" pitchFamily="2" charset="-122"/>
              </a:rPr>
              <a:t>in an educational context</a:t>
            </a:r>
            <a:r>
              <a:rPr lang="en-AU" sz="1800" kern="1200" dirty="0">
                <a:solidFill>
                  <a:srgbClr val="006699"/>
                </a:solidFill>
                <a:ea typeface="宋体" panose="02010600030101010101" pitchFamily="2" charset="-122"/>
              </a:rPr>
              <a:t>, such as literature learning, new vocabulary learning, and problem-solving. </a:t>
            </a:r>
          </a:p>
          <a:p>
            <a:pPr lvl="1"/>
            <a:r>
              <a:rPr lang="en-AU" sz="1800" kern="1200" dirty="0">
                <a:solidFill>
                  <a:srgbClr val="006699"/>
                </a:solidFill>
                <a:ea typeface="宋体" panose="02010600030101010101" pitchFamily="2" charset="-122"/>
              </a:rPr>
              <a:t>The participants in the research need to be </a:t>
            </a:r>
            <a:r>
              <a:rPr lang="en-AU" sz="1800" kern="1200" dirty="0">
                <a:solidFill>
                  <a:srgbClr val="FF0000"/>
                </a:solidFill>
                <a:ea typeface="宋体" panose="02010600030101010101" pitchFamily="2" charset="-122"/>
              </a:rPr>
              <a:t>healthy</a:t>
            </a:r>
            <a:r>
              <a:rPr lang="en-AU" sz="1800" kern="1200" dirty="0">
                <a:solidFill>
                  <a:srgbClr val="006699"/>
                </a:solidFill>
                <a:ea typeface="宋体" panose="02010600030101010101" pitchFamily="2" charset="-122"/>
              </a:rPr>
              <a:t> human subjects. We do not include clinical groups in the current study. </a:t>
            </a:r>
          </a:p>
          <a:p>
            <a:r>
              <a:rPr lang="en-AU" sz="2000" b="1" kern="1200" spc="75" dirty="0">
                <a:solidFill>
                  <a:srgbClr val="000000"/>
                </a:solidFill>
                <a:ea typeface="+mj-ea"/>
              </a:rPr>
              <a:t>对研究设计的要求</a:t>
            </a:r>
            <a:r>
              <a:rPr lang="zh-CN" altLang="en-US" sz="2000" b="1" kern="1200" spc="75" dirty="0">
                <a:solidFill>
                  <a:srgbClr val="000000"/>
                </a:solidFill>
                <a:ea typeface="+mj-ea"/>
              </a:rPr>
              <a:t>：</a:t>
            </a:r>
            <a:endParaRPr lang="en-AU" sz="2000" b="1" kern="1200" spc="75" dirty="0">
              <a:solidFill>
                <a:srgbClr val="000000"/>
              </a:solidFill>
              <a:ea typeface="+mj-ea"/>
            </a:endParaRPr>
          </a:p>
          <a:p>
            <a:pPr lvl="1"/>
            <a:r>
              <a:rPr lang="en-AU" sz="1800" kern="1200" dirty="0">
                <a:solidFill>
                  <a:srgbClr val="006699"/>
                </a:solidFill>
                <a:ea typeface="宋体" panose="02010600030101010101" pitchFamily="2" charset="-122"/>
              </a:rPr>
              <a:t>The research must be empirical research that focuses on the application of self-referential encoding techniques under </a:t>
            </a:r>
            <a:r>
              <a:rPr lang="en-AU" sz="1800" kern="1200" dirty="0">
                <a:solidFill>
                  <a:srgbClr val="FF0000"/>
                </a:solidFill>
                <a:ea typeface="宋体" panose="02010600030101010101" pitchFamily="2" charset="-122"/>
              </a:rPr>
              <a:t>independent comparison conditions</a:t>
            </a:r>
            <a:r>
              <a:rPr lang="en-AU" sz="1800" kern="1200" dirty="0">
                <a:solidFill>
                  <a:srgbClr val="006699"/>
                </a:solidFill>
                <a:ea typeface="宋体" panose="02010600030101010101" pitchFamily="2" charset="-122"/>
              </a:rPr>
              <a:t>. </a:t>
            </a:r>
          </a:p>
          <a:p>
            <a:r>
              <a:rPr lang="en-AU" sz="2000" b="1" kern="1200" spc="75" dirty="0">
                <a:solidFill>
                  <a:srgbClr val="000000"/>
                </a:solidFill>
                <a:ea typeface="+mj-ea"/>
              </a:rPr>
              <a:t>对测量的要求</a:t>
            </a:r>
          </a:p>
          <a:p>
            <a:pPr lvl="1"/>
            <a:r>
              <a:rPr lang="en-AU" sz="1800" kern="1200" dirty="0">
                <a:solidFill>
                  <a:srgbClr val="006699"/>
                </a:solidFill>
                <a:ea typeface="宋体" panose="02010600030101010101" pitchFamily="2" charset="-122"/>
              </a:rPr>
              <a:t>The study must include data on students‘ </a:t>
            </a:r>
            <a:r>
              <a:rPr lang="en-AU" sz="1800" kern="1200" dirty="0">
                <a:solidFill>
                  <a:srgbClr val="FF0000"/>
                </a:solidFill>
                <a:ea typeface="宋体" panose="02010600030101010101" pitchFamily="2" charset="-122"/>
              </a:rPr>
              <a:t>learning process/performance</a:t>
            </a:r>
            <a:r>
              <a:rPr lang="en-AU" sz="1800" kern="1200" dirty="0">
                <a:solidFill>
                  <a:srgbClr val="006699"/>
                </a:solidFill>
                <a:ea typeface="宋体" panose="02010600030101010101" pitchFamily="2" charset="-122"/>
              </a:rPr>
              <a:t>. In this meta-analysis, we define the learning process as the cognitive and psychological activities individuals engage in when acquiring new knowledge or skills</a:t>
            </a:r>
            <a:r>
              <a:rPr lang="en-US" sz="1800" kern="1200" dirty="0">
                <a:solidFill>
                  <a:srgbClr val="006699"/>
                </a:solidFill>
                <a:ea typeface="宋体" panose="02010600030101010101" pitchFamily="2" charset="-122"/>
              </a:rPr>
              <a:t>.</a:t>
            </a:r>
            <a:endParaRPr lang="en-AU" sz="1800" kern="1200" dirty="0">
              <a:solidFill>
                <a:srgbClr val="006699"/>
              </a:solidFill>
              <a:ea typeface="宋体" panose="02010600030101010101" pitchFamily="2" charset="-122"/>
            </a:endParaRPr>
          </a:p>
          <a:p>
            <a:pPr lvl="1"/>
            <a:r>
              <a:rPr lang="en-AU" sz="1800" kern="1200" dirty="0">
                <a:solidFill>
                  <a:srgbClr val="006699"/>
                </a:solidFill>
                <a:ea typeface="宋体" panose="02010600030101010101" pitchFamily="2" charset="-122"/>
              </a:rPr>
              <a:t>The study must report the measurement tools and research methods, and provide </a:t>
            </a:r>
            <a:r>
              <a:rPr lang="en-AU" sz="1800" kern="1200" dirty="0">
                <a:solidFill>
                  <a:srgbClr val="FF0000"/>
                </a:solidFill>
                <a:ea typeface="宋体" panose="02010600030101010101" pitchFamily="2" charset="-122"/>
              </a:rPr>
              <a:t>complete data </a:t>
            </a:r>
            <a:r>
              <a:rPr lang="en-AU" sz="1800" kern="1200" dirty="0">
                <a:solidFill>
                  <a:srgbClr val="006699"/>
                </a:solidFill>
                <a:ea typeface="宋体" panose="02010600030101010101" pitchFamily="2" charset="-122"/>
              </a:rPr>
              <a:t>(sample size, mean, standard deviation, t-test results, F-test results, etc.) that can be used to calculate the effect size. </a:t>
            </a:r>
          </a:p>
        </p:txBody>
      </p:sp>
    </p:spTree>
    <p:extLst>
      <p:ext uri="{BB962C8B-B14F-4D97-AF65-F5344CB8AC3E}">
        <p14:creationId xmlns:p14="http://schemas.microsoft.com/office/powerpoint/2010/main" val="1456288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160A9302-9B25-B695-13A1-48C902155008}"/>
              </a:ext>
            </a:extLst>
          </p:cNvPr>
          <p:cNvSpPr>
            <a:spLocks noGrp="1" noChangeArrowheads="1"/>
          </p:cNvSpPr>
          <p:nvPr>
            <p:ph type="title"/>
          </p:nvPr>
        </p:nvSpPr>
        <p:spPr>
          <a:xfrm>
            <a:off x="812800" y="665062"/>
            <a:ext cx="10566400" cy="591968"/>
          </a:xfrm>
        </p:spPr>
        <p:txBody>
          <a:bodyPr/>
          <a:lstStyle/>
          <a:p>
            <a:r>
              <a:rPr lang="en-US" altLang="zh-CN" sz="3200" dirty="0">
                <a:solidFill>
                  <a:srgbClr val="FF0000"/>
                </a:solidFill>
              </a:rPr>
              <a:t>PRISMA</a:t>
            </a:r>
            <a:r>
              <a:rPr lang="zh-CN" altLang="en-US" sz="3200" dirty="0">
                <a:solidFill>
                  <a:srgbClr val="FF0000"/>
                </a:solidFill>
              </a:rPr>
              <a:t> 流程图展示 </a:t>
            </a:r>
          </a:p>
        </p:txBody>
      </p:sp>
      <p:pic>
        <p:nvPicPr>
          <p:cNvPr id="5" name="Picture 4" descr="A diagram of a flowchart&#10;&#10;Description automatically generated">
            <a:extLst>
              <a:ext uri="{FF2B5EF4-FFF2-40B4-BE49-F238E27FC236}">
                <a16:creationId xmlns:a16="http://schemas.microsoft.com/office/drawing/2014/main" id="{AF5E83E0-AE19-0D2A-5B10-CDFBFFDA572A}"/>
              </a:ext>
            </a:extLst>
          </p:cNvPr>
          <p:cNvPicPr>
            <a:picLocks noChangeAspect="1"/>
          </p:cNvPicPr>
          <p:nvPr/>
        </p:nvPicPr>
        <p:blipFill>
          <a:blip r:embed="rId2"/>
          <a:stretch>
            <a:fillRect/>
          </a:stretch>
        </p:blipFill>
        <p:spPr>
          <a:xfrm>
            <a:off x="1833156" y="1248448"/>
            <a:ext cx="8278712" cy="4787254"/>
          </a:xfrm>
          <a:prstGeom prst="rect">
            <a:avLst/>
          </a:prstGeom>
        </p:spPr>
      </p:pic>
      <p:sp>
        <p:nvSpPr>
          <p:cNvPr id="7" name="TextBox 6">
            <a:extLst>
              <a:ext uri="{FF2B5EF4-FFF2-40B4-BE49-F238E27FC236}">
                <a16:creationId xmlns:a16="http://schemas.microsoft.com/office/drawing/2014/main" id="{49229915-5E83-B9B8-F1A9-15A8383B9F31}"/>
              </a:ext>
            </a:extLst>
          </p:cNvPr>
          <p:cNvSpPr txBox="1"/>
          <p:nvPr/>
        </p:nvSpPr>
        <p:spPr>
          <a:xfrm>
            <a:off x="3599740" y="1257030"/>
            <a:ext cx="1531188" cy="307777"/>
          </a:xfrm>
          <a:prstGeom prst="rect">
            <a:avLst/>
          </a:prstGeom>
          <a:noFill/>
        </p:spPr>
        <p:txBody>
          <a:bodyPr wrap="none" rtlCol="0">
            <a:spAutoFit/>
          </a:bodyPr>
          <a:lstStyle/>
          <a:p>
            <a:r>
              <a:rPr lang="en-US" sz="1400" b="1" spc="75" dirty="0">
                <a:solidFill>
                  <a:srgbClr val="FF0000"/>
                </a:solidFill>
                <a:latin typeface="Times New Roman" panose="02020603050405020304" pitchFamily="18" charset="0"/>
                <a:ea typeface="+mj-ea"/>
                <a:cs typeface="Times New Roman" panose="02020603050405020304" pitchFamily="18" charset="0"/>
              </a:rPr>
              <a:t>数据库检索结果</a:t>
            </a:r>
          </a:p>
        </p:txBody>
      </p:sp>
      <p:sp>
        <p:nvSpPr>
          <p:cNvPr id="9" name="TextBox 8">
            <a:extLst>
              <a:ext uri="{FF2B5EF4-FFF2-40B4-BE49-F238E27FC236}">
                <a16:creationId xmlns:a16="http://schemas.microsoft.com/office/drawing/2014/main" id="{5C47D811-598A-318D-6C28-17784A56FE8D}"/>
              </a:ext>
            </a:extLst>
          </p:cNvPr>
          <p:cNvSpPr txBox="1"/>
          <p:nvPr/>
        </p:nvSpPr>
        <p:spPr>
          <a:xfrm>
            <a:off x="7190686" y="1257030"/>
            <a:ext cx="1338828" cy="307777"/>
          </a:xfrm>
          <a:prstGeom prst="rect">
            <a:avLst/>
          </a:prstGeom>
          <a:noFill/>
        </p:spPr>
        <p:txBody>
          <a:bodyPr wrap="none" rtlCol="0">
            <a:spAutoFit/>
          </a:bodyPr>
          <a:lstStyle/>
          <a:p>
            <a:r>
              <a:rPr lang="en-US" sz="1400" b="1" spc="75" dirty="0">
                <a:solidFill>
                  <a:srgbClr val="FF0000"/>
                </a:solidFill>
                <a:latin typeface="Times New Roman" panose="02020603050405020304" pitchFamily="18" charset="0"/>
                <a:ea typeface="+mj-ea"/>
                <a:cs typeface="Times New Roman" panose="02020603050405020304" pitchFamily="18" charset="0"/>
              </a:rPr>
              <a:t>补充检索结果</a:t>
            </a:r>
          </a:p>
        </p:txBody>
      </p:sp>
      <p:sp>
        <p:nvSpPr>
          <p:cNvPr id="2" name="TextBox 1">
            <a:extLst>
              <a:ext uri="{FF2B5EF4-FFF2-40B4-BE49-F238E27FC236}">
                <a16:creationId xmlns:a16="http://schemas.microsoft.com/office/drawing/2014/main" id="{A8A76525-F3DB-8458-D1ED-3550470832E9}"/>
              </a:ext>
            </a:extLst>
          </p:cNvPr>
          <p:cNvSpPr txBox="1"/>
          <p:nvPr/>
        </p:nvSpPr>
        <p:spPr>
          <a:xfrm>
            <a:off x="2721686" y="5801346"/>
            <a:ext cx="6501652" cy="40011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https://</a:t>
            </a:r>
            <a:r>
              <a:rPr lang="en-US" dirty="0" err="1">
                <a:latin typeface="Times New Roman" panose="02020603050405020304" pitchFamily="18" charset="0"/>
                <a:cs typeface="Times New Roman" panose="02020603050405020304" pitchFamily="18" charset="0"/>
              </a:rPr>
              <a:t>www.prisma-statement.org</a:t>
            </a:r>
            <a:r>
              <a:rPr lang="en-US" dirty="0">
                <a:latin typeface="Times New Roman" panose="02020603050405020304" pitchFamily="18" charset="0"/>
                <a:cs typeface="Times New Roman" panose="02020603050405020304" pitchFamily="18" charset="0"/>
              </a:rPr>
              <a:t>/prisma-2020-flow-diagram</a:t>
            </a:r>
          </a:p>
        </p:txBody>
      </p:sp>
    </p:spTree>
    <p:extLst>
      <p:ext uri="{BB962C8B-B14F-4D97-AF65-F5344CB8AC3E}">
        <p14:creationId xmlns:p14="http://schemas.microsoft.com/office/powerpoint/2010/main" val="546808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160A9302-9B25-B695-13A1-48C902155008}"/>
              </a:ext>
            </a:extLst>
          </p:cNvPr>
          <p:cNvSpPr>
            <a:spLocks noGrp="1" noChangeArrowheads="1"/>
          </p:cNvSpPr>
          <p:nvPr>
            <p:ph type="title"/>
          </p:nvPr>
        </p:nvSpPr>
        <p:spPr>
          <a:xfrm>
            <a:off x="812800" y="609600"/>
            <a:ext cx="10566400" cy="591968"/>
          </a:xfrm>
        </p:spPr>
        <p:txBody>
          <a:bodyPr/>
          <a:lstStyle/>
          <a:p>
            <a:r>
              <a:rPr lang="zh-CN" altLang="en-US" sz="3200" dirty="0">
                <a:solidFill>
                  <a:srgbClr val="FF0000"/>
                </a:solidFill>
              </a:rPr>
              <a:t>步骤四</a:t>
            </a:r>
            <a:r>
              <a:rPr lang="en-US" altLang="zh-CN" sz="3200" dirty="0">
                <a:solidFill>
                  <a:srgbClr val="FF0000"/>
                </a:solidFill>
              </a:rPr>
              <a:t>:</a:t>
            </a:r>
            <a:r>
              <a:rPr lang="zh-CN" altLang="en-US" sz="3200" dirty="0">
                <a:solidFill>
                  <a:srgbClr val="FF0000"/>
                </a:solidFill>
              </a:rPr>
              <a:t>文献编码</a:t>
            </a:r>
          </a:p>
        </p:txBody>
      </p:sp>
      <p:sp>
        <p:nvSpPr>
          <p:cNvPr id="4" name="Content Placeholder 1">
            <a:extLst>
              <a:ext uri="{FF2B5EF4-FFF2-40B4-BE49-F238E27FC236}">
                <a16:creationId xmlns:a16="http://schemas.microsoft.com/office/drawing/2014/main" id="{2D7886B7-CFB7-7835-BC06-A0A783C74EE8}"/>
              </a:ext>
            </a:extLst>
          </p:cNvPr>
          <p:cNvSpPr>
            <a:spLocks noGrp="1"/>
          </p:cNvSpPr>
          <p:nvPr>
            <p:ph idx="1"/>
          </p:nvPr>
        </p:nvSpPr>
        <p:spPr>
          <a:xfrm>
            <a:off x="812800" y="1267510"/>
            <a:ext cx="10966992" cy="6228427"/>
          </a:xfrm>
        </p:spPr>
        <p:txBody>
          <a:bodyPr/>
          <a:lstStyle/>
          <a:p>
            <a:r>
              <a:rPr lang="en-AU" sz="2000" b="1" kern="1200" spc="75" dirty="0">
                <a:solidFill>
                  <a:srgbClr val="000000"/>
                </a:solidFill>
                <a:ea typeface="+mj-ea"/>
              </a:rPr>
              <a:t>编码本</a:t>
            </a:r>
            <a:r>
              <a:rPr lang="en-US" sz="2000" b="1" kern="1200" spc="75" dirty="0">
                <a:solidFill>
                  <a:srgbClr val="000000"/>
                </a:solidFill>
                <a:ea typeface="+mj-ea"/>
              </a:rPr>
              <a:t>(Codebook)</a:t>
            </a:r>
            <a:r>
              <a:rPr lang="en-AU" sz="2000" b="1" kern="1200" spc="75" dirty="0">
                <a:solidFill>
                  <a:srgbClr val="000000"/>
                </a:solidFill>
                <a:ea typeface="+mj-ea"/>
              </a:rPr>
              <a:t>的设计</a:t>
            </a:r>
            <a:endParaRPr lang="en-AU" altLang="zh-CN" sz="2000" b="1" kern="1200" spc="75" dirty="0">
              <a:solidFill>
                <a:srgbClr val="000000"/>
              </a:solidFill>
              <a:ea typeface="+mj-ea"/>
            </a:endParaRPr>
          </a:p>
          <a:p>
            <a:pPr lvl="1"/>
            <a:r>
              <a:rPr lang="en-AU" sz="2000" b="1" kern="1200" spc="75" dirty="0">
                <a:solidFill>
                  <a:srgbClr val="000000"/>
                </a:solidFill>
                <a:ea typeface="+mj-ea"/>
              </a:rPr>
              <a:t>关于研究的基本信息</a:t>
            </a:r>
            <a:r>
              <a:rPr lang="zh-CN" altLang="en-US" sz="2000" b="1" kern="1200" spc="75" dirty="0">
                <a:solidFill>
                  <a:srgbClr val="000000"/>
                </a:solidFill>
                <a:ea typeface="+mj-ea"/>
              </a:rPr>
              <a:t>：</a:t>
            </a:r>
            <a:endParaRPr lang="en-AU" altLang="zh-CN" sz="2000" b="1" kern="1200" spc="75" dirty="0">
              <a:solidFill>
                <a:srgbClr val="000000"/>
              </a:solidFill>
              <a:ea typeface="+mj-ea"/>
            </a:endParaRPr>
          </a:p>
          <a:p>
            <a:pPr lvl="2"/>
            <a:r>
              <a:rPr lang="en-AU" sz="1800" kern="1200" spc="75" dirty="0">
                <a:solidFill>
                  <a:srgbClr val="000000"/>
                </a:solidFill>
                <a:ea typeface="+mj-ea"/>
              </a:rPr>
              <a:t>作者姓名</a:t>
            </a:r>
            <a:r>
              <a:rPr lang="zh-CN" altLang="en-US" sz="1800" kern="1200" spc="75" dirty="0">
                <a:solidFill>
                  <a:srgbClr val="000000"/>
                </a:solidFill>
                <a:ea typeface="+mj-ea"/>
              </a:rPr>
              <a:t>，年份，期刊名，发表状态</a:t>
            </a:r>
            <a:endParaRPr lang="en-AU" sz="1800" kern="1200" spc="75" dirty="0">
              <a:solidFill>
                <a:srgbClr val="000000"/>
              </a:solidFill>
              <a:ea typeface="+mj-ea"/>
            </a:endParaRPr>
          </a:p>
          <a:p>
            <a:pPr lvl="1"/>
            <a:r>
              <a:rPr lang="en-AU" sz="2000" b="1" kern="1200" spc="75" dirty="0">
                <a:solidFill>
                  <a:srgbClr val="000000"/>
                </a:solidFill>
                <a:ea typeface="+mj-ea"/>
              </a:rPr>
              <a:t>被试特征信息</a:t>
            </a:r>
            <a:r>
              <a:rPr lang="zh-CN" altLang="en-US" sz="2000" b="1" kern="1200" spc="75" dirty="0">
                <a:solidFill>
                  <a:srgbClr val="000000"/>
                </a:solidFill>
                <a:ea typeface="+mj-ea"/>
              </a:rPr>
              <a:t>：</a:t>
            </a:r>
            <a:endParaRPr lang="en-AU" sz="2000" b="1" kern="1200" spc="75" dirty="0">
              <a:solidFill>
                <a:srgbClr val="000000"/>
              </a:solidFill>
              <a:ea typeface="+mj-ea"/>
            </a:endParaRPr>
          </a:p>
          <a:p>
            <a:pPr lvl="2"/>
            <a:r>
              <a:rPr lang="en-AU" sz="1800" kern="1200" spc="75" dirty="0">
                <a:solidFill>
                  <a:srgbClr val="000000"/>
                </a:solidFill>
                <a:ea typeface="+mj-ea"/>
              </a:rPr>
              <a:t>被试数量</a:t>
            </a:r>
            <a:r>
              <a:rPr lang="zh-CN" altLang="en-US" sz="1800" kern="1200" spc="75" dirty="0">
                <a:solidFill>
                  <a:srgbClr val="000000"/>
                </a:solidFill>
                <a:ea typeface="+mj-ea"/>
              </a:rPr>
              <a:t>，性别比等</a:t>
            </a:r>
            <a:endParaRPr lang="en-AU" sz="1800" kern="1200" spc="75" dirty="0">
              <a:solidFill>
                <a:srgbClr val="000000"/>
              </a:solidFill>
              <a:ea typeface="+mj-ea"/>
            </a:endParaRPr>
          </a:p>
          <a:p>
            <a:pPr lvl="1"/>
            <a:r>
              <a:rPr lang="en-AU" sz="2000" b="1" kern="1200" spc="75" dirty="0">
                <a:solidFill>
                  <a:srgbClr val="000000"/>
                </a:solidFill>
                <a:ea typeface="+mj-ea"/>
              </a:rPr>
              <a:t>可能存在的调节变量的信息</a:t>
            </a:r>
            <a:r>
              <a:rPr lang="zh-CN" altLang="en-US" sz="2000" b="1" kern="1200" spc="75" dirty="0">
                <a:solidFill>
                  <a:srgbClr val="000000"/>
                </a:solidFill>
                <a:ea typeface="+mj-ea"/>
              </a:rPr>
              <a:t>：</a:t>
            </a:r>
            <a:endParaRPr lang="en-AU" sz="2000" b="1" kern="1200" spc="75" dirty="0">
              <a:solidFill>
                <a:srgbClr val="000000"/>
              </a:solidFill>
              <a:ea typeface="+mj-ea"/>
            </a:endParaRPr>
          </a:p>
          <a:p>
            <a:pPr lvl="2"/>
            <a:r>
              <a:rPr lang="en-AU" sz="1800" kern="1200" spc="75" dirty="0">
                <a:solidFill>
                  <a:srgbClr val="000000"/>
                </a:solidFill>
                <a:ea typeface="+mj-ea"/>
              </a:rPr>
              <a:t>和理论相关</a:t>
            </a:r>
            <a:r>
              <a:rPr lang="zh-CN" altLang="en-US" sz="1800" kern="1200" spc="75" dirty="0">
                <a:solidFill>
                  <a:srgbClr val="000000"/>
                </a:solidFill>
                <a:ea typeface="+mj-ea"/>
              </a:rPr>
              <a:t>，一般会考虑人口学变量，实验设计，测量手段等</a:t>
            </a:r>
            <a:endParaRPr lang="en-AU" sz="1800" kern="1200" dirty="0">
              <a:solidFill>
                <a:srgbClr val="006699"/>
              </a:solidFill>
              <a:ea typeface="宋体" panose="02010600030101010101" pitchFamily="2" charset="-122"/>
            </a:endParaRPr>
          </a:p>
          <a:p>
            <a:pPr lvl="1"/>
            <a:r>
              <a:rPr lang="en-AU" sz="2000" b="1" kern="1200" spc="75" dirty="0">
                <a:solidFill>
                  <a:srgbClr val="000000"/>
                </a:solidFill>
                <a:ea typeface="+mj-ea"/>
              </a:rPr>
              <a:t>统计结果</a:t>
            </a:r>
          </a:p>
          <a:p>
            <a:pPr lvl="2"/>
            <a:r>
              <a:rPr lang="en-AU" sz="1800" kern="1200" spc="75" dirty="0">
                <a:solidFill>
                  <a:srgbClr val="000000"/>
                </a:solidFill>
                <a:ea typeface="+mj-ea"/>
              </a:rPr>
              <a:t>与效应量相关的统计结果</a:t>
            </a:r>
          </a:p>
          <a:p>
            <a:endParaRPr lang="en-AU" sz="2000" b="1" kern="1200" spc="75" dirty="0">
              <a:solidFill>
                <a:srgbClr val="000000"/>
              </a:solidFill>
              <a:ea typeface="+mj-ea"/>
            </a:endParaRPr>
          </a:p>
          <a:p>
            <a:r>
              <a:rPr lang="en-AU" sz="2000" b="1" kern="1200" spc="75" dirty="0">
                <a:solidFill>
                  <a:srgbClr val="000000"/>
                </a:solidFill>
                <a:ea typeface="+mj-ea"/>
              </a:rPr>
              <a:t>编码一致性</a:t>
            </a:r>
          </a:p>
          <a:p>
            <a:pPr lvl="1"/>
            <a:r>
              <a:rPr lang="en-AU" sz="1800" kern="1200" spc="75" dirty="0">
                <a:solidFill>
                  <a:srgbClr val="000000"/>
                </a:solidFill>
                <a:ea typeface="+mj-ea"/>
              </a:rPr>
              <a:t>需要至少两人进行背靠背编码</a:t>
            </a:r>
            <a:r>
              <a:rPr lang="zh-CN" altLang="en-US" sz="1800" kern="1200" spc="75" dirty="0">
                <a:solidFill>
                  <a:srgbClr val="000000"/>
                </a:solidFill>
                <a:ea typeface="+mj-ea"/>
              </a:rPr>
              <a:t>，并计算</a:t>
            </a:r>
            <a:r>
              <a:rPr lang="zh-CN" altLang="en-US" sz="1800" kern="1200" spc="75" dirty="0">
                <a:solidFill>
                  <a:srgbClr val="FF0000"/>
                </a:solidFill>
                <a:ea typeface="+mj-ea"/>
              </a:rPr>
              <a:t>一致性系数</a:t>
            </a:r>
            <a:endParaRPr lang="en-AU" altLang="zh-CN" sz="1800" kern="1200" spc="75" dirty="0">
              <a:solidFill>
                <a:srgbClr val="FF0000"/>
              </a:solidFill>
              <a:ea typeface="+mj-ea"/>
            </a:endParaRPr>
          </a:p>
          <a:p>
            <a:pPr lvl="2"/>
            <a:r>
              <a:rPr lang="en-AU" sz="1800" b="0" i="0" u="none" strike="noStrike" dirty="0">
                <a:solidFill>
                  <a:srgbClr val="001D35"/>
                </a:solidFill>
                <a:effectLst/>
              </a:rPr>
              <a:t>Cronbach's alpha</a:t>
            </a:r>
            <a:endParaRPr lang="en-AU" kern="1200" spc="75" dirty="0">
              <a:solidFill>
                <a:srgbClr val="000000"/>
              </a:solidFill>
              <a:ea typeface="+mj-ea"/>
            </a:endParaRPr>
          </a:p>
          <a:p>
            <a:pPr lvl="2"/>
            <a:r>
              <a:rPr lang="en-AU" sz="1800" kern="1200" spc="75" dirty="0">
                <a:solidFill>
                  <a:srgbClr val="000000"/>
                </a:solidFill>
                <a:ea typeface="+mj-ea"/>
              </a:rPr>
              <a:t>结果相似性</a:t>
            </a:r>
            <a:r>
              <a:rPr lang="zh-CN" altLang="en-US" sz="1800" kern="1200" spc="75" dirty="0">
                <a:solidFill>
                  <a:srgbClr val="000000"/>
                </a:solidFill>
                <a:ea typeface="+mj-ea"/>
              </a:rPr>
              <a:t>（</a:t>
            </a:r>
            <a:r>
              <a:rPr lang="en-US" altLang="zh-CN" sz="1800" kern="1200" spc="75" dirty="0">
                <a:solidFill>
                  <a:srgbClr val="000000"/>
                </a:solidFill>
                <a:ea typeface="+mj-ea"/>
              </a:rPr>
              <a:t>%</a:t>
            </a:r>
            <a:r>
              <a:rPr lang="zh-CN" altLang="en-US" sz="1800" kern="1200" spc="75" dirty="0">
                <a:solidFill>
                  <a:srgbClr val="000000"/>
                </a:solidFill>
                <a:ea typeface="+mj-ea"/>
              </a:rPr>
              <a:t>）</a:t>
            </a:r>
            <a:endParaRPr lang="en-AU" sz="1800" kern="1200" spc="75" dirty="0">
              <a:solidFill>
                <a:srgbClr val="000000"/>
              </a:solidFill>
              <a:ea typeface="+mj-ea"/>
            </a:endParaRPr>
          </a:p>
        </p:txBody>
      </p:sp>
    </p:spTree>
    <p:extLst>
      <p:ext uri="{BB962C8B-B14F-4D97-AF65-F5344CB8AC3E}">
        <p14:creationId xmlns:p14="http://schemas.microsoft.com/office/powerpoint/2010/main" val="289256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160A9302-9B25-B695-13A1-48C902155008}"/>
              </a:ext>
            </a:extLst>
          </p:cNvPr>
          <p:cNvSpPr>
            <a:spLocks noGrp="1" noChangeArrowheads="1"/>
          </p:cNvSpPr>
          <p:nvPr>
            <p:ph type="title"/>
          </p:nvPr>
        </p:nvSpPr>
        <p:spPr>
          <a:xfrm>
            <a:off x="812800" y="609600"/>
            <a:ext cx="10566400" cy="591968"/>
          </a:xfrm>
        </p:spPr>
        <p:txBody>
          <a:bodyPr/>
          <a:lstStyle/>
          <a:p>
            <a:r>
              <a:rPr lang="zh-CN" altLang="en-US" sz="3200" dirty="0">
                <a:solidFill>
                  <a:srgbClr val="FF0000"/>
                </a:solidFill>
              </a:rPr>
              <a:t>数据摘录结果展示</a:t>
            </a:r>
          </a:p>
        </p:txBody>
      </p:sp>
      <p:pic>
        <p:nvPicPr>
          <p:cNvPr id="5" name="Picture 4" descr="A table of information with numbers and text&#10;&#10;Description automatically generated with medium confidence">
            <a:extLst>
              <a:ext uri="{FF2B5EF4-FFF2-40B4-BE49-F238E27FC236}">
                <a16:creationId xmlns:a16="http://schemas.microsoft.com/office/drawing/2014/main" id="{A251FE99-A615-1414-6BDF-00DF478DB5EB}"/>
              </a:ext>
            </a:extLst>
          </p:cNvPr>
          <p:cNvPicPr>
            <a:picLocks noChangeAspect="1"/>
          </p:cNvPicPr>
          <p:nvPr/>
        </p:nvPicPr>
        <p:blipFill>
          <a:blip r:embed="rId2"/>
          <a:stretch>
            <a:fillRect/>
          </a:stretch>
        </p:blipFill>
        <p:spPr>
          <a:xfrm>
            <a:off x="911460" y="1185220"/>
            <a:ext cx="8448880" cy="4998815"/>
          </a:xfrm>
          <a:prstGeom prst="rect">
            <a:avLst/>
          </a:prstGeom>
        </p:spPr>
      </p:pic>
      <p:sp>
        <p:nvSpPr>
          <p:cNvPr id="3" name="TextBox 2">
            <a:extLst>
              <a:ext uri="{FF2B5EF4-FFF2-40B4-BE49-F238E27FC236}">
                <a16:creationId xmlns:a16="http://schemas.microsoft.com/office/drawing/2014/main" id="{FBF8E552-2C79-DECF-CB30-D804E5A8838E}"/>
              </a:ext>
            </a:extLst>
          </p:cNvPr>
          <p:cNvSpPr txBox="1"/>
          <p:nvPr/>
        </p:nvSpPr>
        <p:spPr>
          <a:xfrm>
            <a:off x="2839428" y="1109757"/>
            <a:ext cx="1024639" cy="338554"/>
          </a:xfrm>
          <a:prstGeom prst="rect">
            <a:avLst/>
          </a:prstGeom>
          <a:noFill/>
        </p:spPr>
        <p:txBody>
          <a:bodyPr wrap="none" rtlCol="0">
            <a:spAutoFit/>
          </a:bodyPr>
          <a:lstStyle/>
          <a:p>
            <a:r>
              <a:rPr 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样本信息</a:t>
            </a:r>
          </a:p>
        </p:txBody>
      </p:sp>
      <p:sp>
        <p:nvSpPr>
          <p:cNvPr id="4" name="TextBox 3">
            <a:extLst>
              <a:ext uri="{FF2B5EF4-FFF2-40B4-BE49-F238E27FC236}">
                <a16:creationId xmlns:a16="http://schemas.microsoft.com/office/drawing/2014/main" id="{3F2E6292-3E54-6A72-0874-0FB2D5438289}"/>
              </a:ext>
            </a:extLst>
          </p:cNvPr>
          <p:cNvSpPr txBox="1"/>
          <p:nvPr/>
        </p:nvSpPr>
        <p:spPr>
          <a:xfrm>
            <a:off x="1257096" y="1477113"/>
            <a:ext cx="1024639" cy="338554"/>
          </a:xfrm>
          <a:prstGeom prst="rect">
            <a:avLst/>
          </a:prstGeom>
          <a:noFill/>
        </p:spPr>
        <p:txBody>
          <a:bodyPr wrap="none" rtlCol="0">
            <a:spAutoFit/>
          </a:bodyPr>
          <a:lstStyle/>
          <a:p>
            <a:r>
              <a:rPr 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文章信息</a:t>
            </a:r>
          </a:p>
        </p:txBody>
      </p:sp>
      <p:sp>
        <p:nvSpPr>
          <p:cNvPr id="6" name="TextBox 5">
            <a:extLst>
              <a:ext uri="{FF2B5EF4-FFF2-40B4-BE49-F238E27FC236}">
                <a16:creationId xmlns:a16="http://schemas.microsoft.com/office/drawing/2014/main" id="{71D61A12-2F30-FDE4-BC13-A5170B5B8C66}"/>
              </a:ext>
            </a:extLst>
          </p:cNvPr>
          <p:cNvSpPr txBox="1"/>
          <p:nvPr/>
        </p:nvSpPr>
        <p:spPr>
          <a:xfrm>
            <a:off x="6956707" y="1271682"/>
            <a:ext cx="1444626" cy="338554"/>
          </a:xfrm>
          <a:prstGeom prst="rect">
            <a:avLst/>
          </a:prstGeom>
          <a:noFill/>
        </p:spPr>
        <p:txBody>
          <a:bodyPr wrap="none" rtlCol="0">
            <a:spAutoFit/>
          </a:bodyPr>
          <a:lstStyle/>
          <a:p>
            <a:r>
              <a:rPr 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调节变量信息</a:t>
            </a:r>
          </a:p>
        </p:txBody>
      </p:sp>
      <p:sp>
        <p:nvSpPr>
          <p:cNvPr id="7" name="TextBox 6">
            <a:extLst>
              <a:ext uri="{FF2B5EF4-FFF2-40B4-BE49-F238E27FC236}">
                <a16:creationId xmlns:a16="http://schemas.microsoft.com/office/drawing/2014/main" id="{A22B6562-6530-91D6-020C-DBA0A4522BCD}"/>
              </a:ext>
            </a:extLst>
          </p:cNvPr>
          <p:cNvSpPr txBox="1"/>
          <p:nvPr/>
        </p:nvSpPr>
        <p:spPr>
          <a:xfrm>
            <a:off x="4347409" y="1426671"/>
            <a:ext cx="1444626" cy="338554"/>
          </a:xfrm>
          <a:prstGeom prst="rect">
            <a:avLst/>
          </a:prstGeom>
          <a:noFill/>
        </p:spPr>
        <p:txBody>
          <a:bodyPr wrap="none" rtlCol="0">
            <a:spAutoFit/>
          </a:bodyPr>
          <a:lstStyle/>
          <a:p>
            <a:r>
              <a:rPr 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结果变量信息</a:t>
            </a:r>
          </a:p>
        </p:txBody>
      </p:sp>
    </p:spTree>
    <p:extLst>
      <p:ext uri="{BB962C8B-B14F-4D97-AF65-F5344CB8AC3E}">
        <p14:creationId xmlns:p14="http://schemas.microsoft.com/office/powerpoint/2010/main" val="732472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8466E60-3DB3-4CEC-8868-CF9DA1E7B89F}"/>
              </a:ext>
            </a:extLst>
          </p:cNvPr>
          <p:cNvSpPr>
            <a:spLocks noGrp="1" noChangeArrowheads="1"/>
          </p:cNvSpPr>
          <p:nvPr>
            <p:ph type="title"/>
          </p:nvPr>
        </p:nvSpPr>
        <p:spPr>
          <a:xfrm>
            <a:off x="812800" y="609600"/>
            <a:ext cx="10566400" cy="890588"/>
          </a:xfrm>
        </p:spPr>
        <p:txBody>
          <a:bodyPr/>
          <a:lstStyle/>
          <a:p>
            <a:r>
              <a:rPr lang="zh-CN" altLang="en-US" sz="3200" dirty="0">
                <a:solidFill>
                  <a:srgbClr val="FF0000"/>
                </a:solidFill>
              </a:rPr>
              <a:t>推荐阅读</a:t>
            </a:r>
          </a:p>
        </p:txBody>
      </p:sp>
      <p:sp>
        <p:nvSpPr>
          <p:cNvPr id="3" name="TextBox 2">
            <a:extLst>
              <a:ext uri="{FF2B5EF4-FFF2-40B4-BE49-F238E27FC236}">
                <a16:creationId xmlns:a16="http://schemas.microsoft.com/office/drawing/2014/main" id="{82D95A35-DA55-63BE-4439-4941B5BB82A1}"/>
              </a:ext>
            </a:extLst>
          </p:cNvPr>
          <p:cNvSpPr txBox="1"/>
          <p:nvPr/>
        </p:nvSpPr>
        <p:spPr>
          <a:xfrm>
            <a:off x="604228" y="5670199"/>
            <a:ext cx="8026436" cy="338554"/>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https://</a:t>
            </a:r>
            <a:r>
              <a:rPr lang="en-US" sz="1600" dirty="0" err="1">
                <a:latin typeface="Times New Roman" panose="02020603050405020304" pitchFamily="18" charset="0"/>
                <a:cs typeface="Times New Roman" panose="02020603050405020304" pitchFamily="18" charset="0"/>
              </a:rPr>
              <a:t>bookdown.org</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MathiasHarrer</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Doing_Meta_Analysis_in_R</a:t>
            </a:r>
            <a:r>
              <a:rPr lang="en-US" sz="1600" dirty="0">
                <a:latin typeface="Times New Roman" panose="02020603050405020304" pitchFamily="18" charset="0"/>
                <a:cs typeface="Times New Roman" panose="02020603050405020304" pitchFamily="18" charset="0"/>
              </a:rPr>
              <a:t>/</a:t>
            </a:r>
          </a:p>
        </p:txBody>
      </p:sp>
      <p:pic>
        <p:nvPicPr>
          <p:cNvPr id="5" name="Picture 4" descr="A book cover with a picture of waves&#10;&#10;Description automatically generated">
            <a:extLst>
              <a:ext uri="{FF2B5EF4-FFF2-40B4-BE49-F238E27FC236}">
                <a16:creationId xmlns:a16="http://schemas.microsoft.com/office/drawing/2014/main" id="{478E389D-87A1-0A9D-8B23-C94B1528F901}"/>
              </a:ext>
            </a:extLst>
          </p:cNvPr>
          <p:cNvPicPr>
            <a:picLocks noChangeAspect="1"/>
          </p:cNvPicPr>
          <p:nvPr/>
        </p:nvPicPr>
        <p:blipFill rotWithShape="1">
          <a:blip r:embed="rId3"/>
          <a:srcRect l="4820"/>
          <a:stretch/>
        </p:blipFill>
        <p:spPr>
          <a:xfrm>
            <a:off x="1871560" y="1389282"/>
            <a:ext cx="2883391" cy="428091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FE7CD468-13D7-20D6-F205-966F3C78445B}"/>
              </a:ext>
            </a:extLst>
          </p:cNvPr>
          <p:cNvPicPr>
            <a:picLocks noChangeAspect="1"/>
          </p:cNvPicPr>
          <p:nvPr/>
        </p:nvPicPr>
        <p:blipFill>
          <a:blip r:embed="rId4"/>
          <a:stretch>
            <a:fillRect/>
          </a:stretch>
        </p:blipFill>
        <p:spPr>
          <a:xfrm>
            <a:off x="5069258" y="1457511"/>
            <a:ext cx="5977479" cy="2307368"/>
          </a:xfrm>
          <a:prstGeom prst="rect">
            <a:avLst/>
          </a:prstGeom>
          <a:ln>
            <a:solidFill>
              <a:schemeClr val="tx1"/>
            </a:solidFill>
          </a:ln>
        </p:spPr>
      </p:pic>
      <p:sp>
        <p:nvSpPr>
          <p:cNvPr id="2" name="TextBox 1">
            <a:extLst>
              <a:ext uri="{FF2B5EF4-FFF2-40B4-BE49-F238E27FC236}">
                <a16:creationId xmlns:a16="http://schemas.microsoft.com/office/drawing/2014/main" id="{EF2B2838-0ADB-6473-BBF7-5B39E6B4D742}"/>
              </a:ext>
            </a:extLst>
          </p:cNvPr>
          <p:cNvSpPr txBox="1"/>
          <p:nvPr/>
        </p:nvSpPr>
        <p:spPr>
          <a:xfrm>
            <a:off x="5060872" y="4043464"/>
            <a:ext cx="5086329" cy="1631216"/>
          </a:xfrm>
          <a:prstGeom prst="rect">
            <a:avLst/>
          </a:prstGeom>
          <a:noFill/>
        </p:spPr>
        <p:txBody>
          <a:bodyPr wrap="square" rtlCol="0">
            <a:spAutoFit/>
          </a:bodyPr>
          <a:lstStyle/>
          <a:p>
            <a:r>
              <a:rPr lang="en-US" dirty="0">
                <a:solidFill>
                  <a:schemeClr val="tx1"/>
                </a:solidFill>
                <a:latin typeface="Kaiti TC" panose="02010600040101010101" pitchFamily="2" charset="-120"/>
                <a:ea typeface="Kaiti TC" panose="02010600040101010101" pitchFamily="2" charset="-120"/>
              </a:rPr>
              <a:t>发表元分析的权威期刊推荐</a:t>
            </a:r>
            <a:r>
              <a:rPr lang="zh-CN" altLang="en-US" dirty="0">
                <a:solidFill>
                  <a:schemeClr val="tx1"/>
                </a:solidFill>
                <a:latin typeface="Kaiti TC" panose="02010600040101010101" pitchFamily="2" charset="-120"/>
                <a:ea typeface="Kaiti TC" panose="02010600040101010101" pitchFamily="2" charset="-120"/>
              </a:rPr>
              <a:t>：</a:t>
            </a:r>
            <a:endParaRPr lang="en-AU" altLang="zh-CN" dirty="0">
              <a:solidFill>
                <a:schemeClr val="tx1"/>
              </a:solidFill>
              <a:latin typeface="Kaiti TC" panose="02010600040101010101" pitchFamily="2" charset="-120"/>
              <a:ea typeface="Kaiti TC" panose="02010600040101010101" pitchFamily="2" charset="-120"/>
            </a:endParaRPr>
          </a:p>
          <a:p>
            <a:r>
              <a:rPr lang="zh-CN" altLang="en-US" dirty="0">
                <a:solidFill>
                  <a:schemeClr val="tx1"/>
                </a:solidFill>
                <a:latin typeface="Kaiti TC" panose="02010600040101010101" pitchFamily="2" charset="-120"/>
                <a:ea typeface="Kaiti TC" panose="02010600040101010101" pitchFamily="2" charset="-120"/>
              </a:rPr>
              <a:t>中文：心理学报，心理科学进展</a:t>
            </a:r>
            <a:endParaRPr lang="en-AU" altLang="zh-CN" dirty="0">
              <a:solidFill>
                <a:schemeClr val="tx1"/>
              </a:solidFill>
              <a:latin typeface="Kaiti TC" panose="02010600040101010101" pitchFamily="2" charset="-120"/>
              <a:ea typeface="Kaiti TC" panose="02010600040101010101" pitchFamily="2" charset="-120"/>
            </a:endParaRPr>
          </a:p>
          <a:p>
            <a:r>
              <a:rPr lang="zh-CN" altLang="en-US" dirty="0">
                <a:solidFill>
                  <a:schemeClr val="tx1"/>
                </a:solidFill>
                <a:latin typeface="Kaiti TC" panose="02010600040101010101" pitchFamily="2" charset="-120"/>
                <a:ea typeface="Kaiti TC" panose="02010600040101010101" pitchFamily="2" charset="-120"/>
              </a:rPr>
              <a:t>英文：</a:t>
            </a:r>
            <a:r>
              <a:rPr lang="en-US" altLang="zh-CN" dirty="0">
                <a:solidFill>
                  <a:schemeClr val="tx1"/>
                </a:solidFill>
                <a:latin typeface="Kaiti TC" panose="02010600040101010101" pitchFamily="2" charset="-120"/>
                <a:ea typeface="Kaiti TC" panose="02010600040101010101" pitchFamily="2" charset="-120"/>
              </a:rPr>
              <a:t>Psychological</a:t>
            </a:r>
            <a:r>
              <a:rPr lang="zh-CN" altLang="en-US" dirty="0">
                <a:solidFill>
                  <a:schemeClr val="tx1"/>
                </a:solidFill>
                <a:latin typeface="Kaiti TC" panose="02010600040101010101" pitchFamily="2" charset="-120"/>
                <a:ea typeface="Kaiti TC" panose="02010600040101010101" pitchFamily="2" charset="-120"/>
              </a:rPr>
              <a:t> </a:t>
            </a:r>
            <a:r>
              <a:rPr lang="en-US" altLang="zh-CN" dirty="0">
                <a:solidFill>
                  <a:schemeClr val="tx1"/>
                </a:solidFill>
                <a:latin typeface="Kaiti TC" panose="02010600040101010101" pitchFamily="2" charset="-120"/>
                <a:ea typeface="Kaiti TC" panose="02010600040101010101" pitchFamily="2" charset="-120"/>
              </a:rPr>
              <a:t>Bulletin </a:t>
            </a:r>
          </a:p>
          <a:p>
            <a:r>
              <a:rPr lang="zh-CN" altLang="en-US" dirty="0">
                <a:solidFill>
                  <a:schemeClr val="tx1"/>
                </a:solidFill>
                <a:latin typeface="Kaiti TC" panose="02010600040101010101" pitchFamily="2" charset="-120"/>
                <a:ea typeface="Kaiti TC" panose="02010600040101010101" pitchFamily="2" charset="-120"/>
              </a:rPr>
              <a:t>            </a:t>
            </a:r>
            <a:r>
              <a:rPr lang="en-US" altLang="zh-CN" dirty="0">
                <a:solidFill>
                  <a:schemeClr val="tx1"/>
                </a:solidFill>
                <a:latin typeface="Kaiti TC" panose="02010600040101010101" pitchFamily="2" charset="-120"/>
                <a:ea typeface="Kaiti TC" panose="02010600040101010101" pitchFamily="2" charset="-120"/>
              </a:rPr>
              <a:t>Educational</a:t>
            </a:r>
            <a:r>
              <a:rPr lang="zh-CN" altLang="en-US" dirty="0">
                <a:solidFill>
                  <a:schemeClr val="tx1"/>
                </a:solidFill>
                <a:latin typeface="Kaiti TC" panose="02010600040101010101" pitchFamily="2" charset="-120"/>
                <a:ea typeface="Kaiti TC" panose="02010600040101010101" pitchFamily="2" charset="-120"/>
              </a:rPr>
              <a:t> </a:t>
            </a:r>
            <a:r>
              <a:rPr lang="en-US" altLang="zh-CN" dirty="0">
                <a:solidFill>
                  <a:schemeClr val="tx1"/>
                </a:solidFill>
                <a:latin typeface="Kaiti TC" panose="02010600040101010101" pitchFamily="2" charset="-120"/>
                <a:ea typeface="Kaiti TC" panose="02010600040101010101" pitchFamily="2" charset="-120"/>
              </a:rPr>
              <a:t>Psychological</a:t>
            </a:r>
            <a:r>
              <a:rPr lang="zh-CN" altLang="en-US" dirty="0">
                <a:solidFill>
                  <a:schemeClr val="tx1"/>
                </a:solidFill>
                <a:latin typeface="Kaiti TC" panose="02010600040101010101" pitchFamily="2" charset="-120"/>
                <a:ea typeface="Kaiti TC" panose="02010600040101010101" pitchFamily="2" charset="-120"/>
              </a:rPr>
              <a:t> </a:t>
            </a:r>
            <a:r>
              <a:rPr lang="en-US" altLang="zh-CN" dirty="0">
                <a:solidFill>
                  <a:schemeClr val="tx1"/>
                </a:solidFill>
                <a:latin typeface="Kaiti TC" panose="02010600040101010101" pitchFamily="2" charset="-120"/>
                <a:ea typeface="Kaiti TC" panose="02010600040101010101" pitchFamily="2" charset="-120"/>
              </a:rPr>
              <a:t>Review</a:t>
            </a:r>
          </a:p>
          <a:p>
            <a:r>
              <a:rPr lang="zh-CN" altLang="en-US" dirty="0">
                <a:solidFill>
                  <a:schemeClr val="tx1"/>
                </a:solidFill>
                <a:latin typeface="Kaiti TC" panose="02010600040101010101" pitchFamily="2" charset="-120"/>
                <a:ea typeface="Kaiti TC" panose="02010600040101010101" pitchFamily="2" charset="-120"/>
              </a:rPr>
              <a:t>            </a:t>
            </a:r>
            <a:r>
              <a:rPr lang="en-US" altLang="zh-CN" dirty="0">
                <a:solidFill>
                  <a:schemeClr val="tx1"/>
                </a:solidFill>
                <a:latin typeface="Kaiti TC" panose="02010600040101010101" pitchFamily="2" charset="-120"/>
                <a:ea typeface="Kaiti TC" panose="02010600040101010101" pitchFamily="2" charset="-120"/>
              </a:rPr>
              <a:t>JPSP</a:t>
            </a:r>
            <a:endParaRPr lang="en-AU" altLang="zh-CN" dirty="0">
              <a:solidFill>
                <a:schemeClr val="tx1"/>
              </a:solidFill>
              <a:latin typeface="Kaiti TC" panose="02010600040101010101" pitchFamily="2" charset="-120"/>
              <a:ea typeface="Kaiti TC" panose="02010600040101010101" pitchFamily="2" charset="-120"/>
            </a:endParaRPr>
          </a:p>
        </p:txBody>
      </p:sp>
    </p:spTree>
    <p:extLst>
      <p:ext uri="{BB962C8B-B14F-4D97-AF65-F5344CB8AC3E}">
        <p14:creationId xmlns:p14="http://schemas.microsoft.com/office/powerpoint/2010/main" val="890679373"/>
      </p:ext>
    </p:extLst>
  </p:cSld>
  <p:clrMapOvr>
    <a:masterClrMapping/>
  </p:clrMapOvr>
  <mc:AlternateContent xmlns:mc="http://schemas.openxmlformats.org/markup-compatibility/2006" xmlns:p14="http://schemas.microsoft.com/office/powerpoint/2010/main">
    <mc:Choice Requires="p14">
      <p:transition spd="slow" p14:dur="2000" advTm="840"/>
    </mc:Choice>
    <mc:Fallback xmlns="">
      <p:transition spd="slow" advTm="84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160A9302-9B25-B695-13A1-48C902155008}"/>
              </a:ext>
            </a:extLst>
          </p:cNvPr>
          <p:cNvSpPr>
            <a:spLocks noGrp="1" noChangeArrowheads="1"/>
          </p:cNvSpPr>
          <p:nvPr>
            <p:ph type="title"/>
          </p:nvPr>
        </p:nvSpPr>
        <p:spPr>
          <a:xfrm>
            <a:off x="812800" y="609600"/>
            <a:ext cx="10566400" cy="591968"/>
          </a:xfrm>
        </p:spPr>
        <p:txBody>
          <a:bodyPr/>
          <a:lstStyle/>
          <a:p>
            <a:r>
              <a:rPr lang="zh-CN" altLang="en-US" sz="3200" dirty="0">
                <a:solidFill>
                  <a:srgbClr val="FF0000"/>
                </a:solidFill>
              </a:rPr>
              <a:t>元分析数据处理所需</a:t>
            </a:r>
            <a:r>
              <a:rPr lang="en-US" altLang="zh-CN" sz="3200" dirty="0">
                <a:solidFill>
                  <a:srgbClr val="FF0000"/>
                </a:solidFill>
              </a:rPr>
              <a:t>R</a:t>
            </a:r>
            <a:r>
              <a:rPr lang="zh-CN" altLang="en-US" sz="3200" dirty="0">
                <a:solidFill>
                  <a:srgbClr val="FF0000"/>
                </a:solidFill>
              </a:rPr>
              <a:t>包</a:t>
            </a:r>
          </a:p>
        </p:txBody>
      </p:sp>
      <p:sp>
        <p:nvSpPr>
          <p:cNvPr id="2" name="Content Placeholder 1">
            <a:extLst>
              <a:ext uri="{FF2B5EF4-FFF2-40B4-BE49-F238E27FC236}">
                <a16:creationId xmlns:a16="http://schemas.microsoft.com/office/drawing/2014/main" id="{DEEAF720-173C-0655-1380-C4A2F2D56102}"/>
              </a:ext>
            </a:extLst>
          </p:cNvPr>
          <p:cNvSpPr>
            <a:spLocks noGrp="1"/>
          </p:cNvSpPr>
          <p:nvPr>
            <p:ph idx="1"/>
          </p:nvPr>
        </p:nvSpPr>
        <p:spPr>
          <a:xfrm>
            <a:off x="296996" y="1201568"/>
            <a:ext cx="10464800" cy="954398"/>
          </a:xfrm>
        </p:spPr>
        <p:txBody>
          <a:bodyPr/>
          <a:lstStyle/>
          <a:p>
            <a:pPr lvl="2"/>
            <a:endParaRPr lang="zh-CN" altLang="en-US" sz="1600" dirty="0"/>
          </a:p>
          <a:p>
            <a:pPr lvl="2"/>
            <a:r>
              <a:rPr lang="zh-CN" altLang="en-US" dirty="0">
                <a:solidFill>
                  <a:schemeClr val="tx1"/>
                </a:solidFill>
              </a:rPr>
              <a:t>数据清洗：</a:t>
            </a:r>
            <a:r>
              <a:rPr lang="en-US" altLang="zh-CN" dirty="0">
                <a:solidFill>
                  <a:schemeClr val="tx1"/>
                </a:solidFill>
              </a:rPr>
              <a:t>tidyverse</a:t>
            </a:r>
          </a:p>
          <a:p>
            <a:pPr lvl="2"/>
            <a:r>
              <a:rPr lang="zh-CN" altLang="en-US" dirty="0">
                <a:solidFill>
                  <a:schemeClr val="tx1"/>
                </a:solidFill>
              </a:rPr>
              <a:t>单个研究效应量计算：</a:t>
            </a:r>
            <a:r>
              <a:rPr lang="en-US" altLang="zh-CN" dirty="0">
                <a:solidFill>
                  <a:schemeClr val="tx1"/>
                </a:solidFill>
              </a:rPr>
              <a:t>esc</a:t>
            </a:r>
          </a:p>
          <a:p>
            <a:pPr lvl="2"/>
            <a:r>
              <a:rPr lang="zh-CN" altLang="en-US" dirty="0">
                <a:solidFill>
                  <a:schemeClr val="tx1"/>
                </a:solidFill>
              </a:rPr>
              <a:t>效应量合并等分析：</a:t>
            </a:r>
            <a:r>
              <a:rPr lang="en-US" altLang="zh-CN" dirty="0" err="1">
                <a:solidFill>
                  <a:schemeClr val="tx1"/>
                </a:solidFill>
              </a:rPr>
              <a:t>metafor</a:t>
            </a:r>
            <a:r>
              <a:rPr lang="zh-CN" altLang="en-US" dirty="0">
                <a:solidFill>
                  <a:schemeClr val="tx1"/>
                </a:solidFill>
              </a:rPr>
              <a:t>，</a:t>
            </a:r>
            <a:r>
              <a:rPr lang="en-US" altLang="zh-CN" dirty="0">
                <a:solidFill>
                  <a:schemeClr val="tx1"/>
                </a:solidFill>
              </a:rPr>
              <a:t>meta</a:t>
            </a:r>
            <a:endParaRPr lang="zh-CN" altLang="en-US" dirty="0">
              <a:latin typeface="FZSSJW--GB1-0"/>
            </a:endParaRPr>
          </a:p>
          <a:p>
            <a:pPr lvl="1"/>
            <a:endParaRPr lang="en-AU" altLang="zh-CN" sz="2000" dirty="0">
              <a:latin typeface="FZSSJW--GB1-0"/>
            </a:endParaRPr>
          </a:p>
        </p:txBody>
      </p:sp>
      <p:pic>
        <p:nvPicPr>
          <p:cNvPr id="5" name="Picture 4" descr="A screenshot of a computer&#10;&#10;Description automatically generated">
            <a:extLst>
              <a:ext uri="{FF2B5EF4-FFF2-40B4-BE49-F238E27FC236}">
                <a16:creationId xmlns:a16="http://schemas.microsoft.com/office/drawing/2014/main" id="{5C931D3E-D864-7B01-D2BA-29A60E9F8A81}"/>
              </a:ext>
            </a:extLst>
          </p:cNvPr>
          <p:cNvPicPr>
            <a:picLocks noChangeAspect="1"/>
          </p:cNvPicPr>
          <p:nvPr/>
        </p:nvPicPr>
        <p:blipFill rotWithShape="1">
          <a:blip r:embed="rId2"/>
          <a:srcRect t="5611" b="-1"/>
          <a:stretch/>
        </p:blipFill>
        <p:spPr>
          <a:xfrm>
            <a:off x="1410712" y="3083364"/>
            <a:ext cx="8680963" cy="1958604"/>
          </a:xfrm>
          <a:prstGeom prst="rect">
            <a:avLst/>
          </a:prstGeom>
        </p:spPr>
      </p:pic>
    </p:spTree>
    <p:extLst>
      <p:ext uri="{BB962C8B-B14F-4D97-AF65-F5344CB8AC3E}">
        <p14:creationId xmlns:p14="http://schemas.microsoft.com/office/powerpoint/2010/main" val="2954973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160A9302-9B25-B695-13A1-48C902155008}"/>
              </a:ext>
            </a:extLst>
          </p:cNvPr>
          <p:cNvSpPr>
            <a:spLocks noGrp="1" noChangeArrowheads="1"/>
          </p:cNvSpPr>
          <p:nvPr>
            <p:ph type="title"/>
          </p:nvPr>
        </p:nvSpPr>
        <p:spPr>
          <a:xfrm>
            <a:off x="812800" y="609600"/>
            <a:ext cx="10566400" cy="591968"/>
          </a:xfrm>
        </p:spPr>
        <p:txBody>
          <a:bodyPr/>
          <a:lstStyle/>
          <a:p>
            <a:r>
              <a:rPr lang="zh-CN" altLang="en-US" sz="3200" dirty="0">
                <a:solidFill>
                  <a:srgbClr val="FF0000"/>
                </a:solidFill>
              </a:rPr>
              <a:t>步骤五</a:t>
            </a:r>
            <a:r>
              <a:rPr lang="en-US" altLang="zh-CN" sz="3200" dirty="0">
                <a:solidFill>
                  <a:srgbClr val="FF0000"/>
                </a:solidFill>
              </a:rPr>
              <a:t>:</a:t>
            </a:r>
            <a:r>
              <a:rPr lang="zh-CN" altLang="en-US" sz="3200" dirty="0">
                <a:solidFill>
                  <a:srgbClr val="FF0000"/>
                </a:solidFill>
              </a:rPr>
              <a:t>单个研究效应量转化</a:t>
            </a:r>
          </a:p>
        </p:txBody>
      </p:sp>
      <p:sp>
        <p:nvSpPr>
          <p:cNvPr id="2" name="Content Placeholder 1">
            <a:extLst>
              <a:ext uri="{FF2B5EF4-FFF2-40B4-BE49-F238E27FC236}">
                <a16:creationId xmlns:a16="http://schemas.microsoft.com/office/drawing/2014/main" id="{DEEAF720-173C-0655-1380-C4A2F2D56102}"/>
              </a:ext>
            </a:extLst>
          </p:cNvPr>
          <p:cNvSpPr>
            <a:spLocks noGrp="1"/>
          </p:cNvSpPr>
          <p:nvPr>
            <p:ph idx="1"/>
          </p:nvPr>
        </p:nvSpPr>
        <p:spPr>
          <a:xfrm>
            <a:off x="812800" y="1189751"/>
            <a:ext cx="10464800" cy="954398"/>
          </a:xfrm>
        </p:spPr>
        <p:txBody>
          <a:bodyPr/>
          <a:lstStyle/>
          <a:p>
            <a:r>
              <a:rPr lang="zh-CN" altLang="en-US" dirty="0">
                <a:solidFill>
                  <a:schemeClr val="tx1"/>
                </a:solidFill>
                <a:effectLst/>
              </a:rPr>
              <a:t>什么是效应量？</a:t>
            </a:r>
            <a:endParaRPr lang="en-AU" altLang="zh-CN" dirty="0">
              <a:solidFill>
                <a:schemeClr val="tx1"/>
              </a:solidFill>
              <a:effectLst/>
            </a:endParaRPr>
          </a:p>
          <a:p>
            <a:pPr lvl="1"/>
            <a:r>
              <a:rPr lang="zh-CN" altLang="en-US" sz="2000" dirty="0">
                <a:solidFill>
                  <a:srgbClr val="FF0000"/>
                </a:solidFill>
                <a:effectLst/>
              </a:rPr>
              <a:t>效应量是衡量实验效应强度或者变量关联强度的指标，它不受样本容量大小的影响</a:t>
            </a:r>
            <a:r>
              <a:rPr lang="en-US" altLang="zh-CN" sz="2000" dirty="0">
                <a:solidFill>
                  <a:srgbClr val="FF0000"/>
                </a:solidFill>
                <a:effectLst/>
              </a:rPr>
              <a:t>(</a:t>
            </a:r>
            <a:r>
              <a:rPr lang="zh-CN" altLang="en-US" sz="2000" dirty="0">
                <a:solidFill>
                  <a:srgbClr val="FF0000"/>
                </a:solidFill>
                <a:effectLst/>
              </a:rPr>
              <a:t>或者影响很小</a:t>
            </a:r>
            <a:r>
              <a:rPr lang="en-US" altLang="zh-CN" sz="2000" dirty="0">
                <a:solidFill>
                  <a:srgbClr val="FF0000"/>
                </a:solidFill>
                <a:effectLst/>
              </a:rPr>
              <a:t>)</a:t>
            </a:r>
            <a:r>
              <a:rPr lang="zh-CN" altLang="en-US" sz="2000" dirty="0">
                <a:solidFill>
                  <a:srgbClr val="FF0000"/>
                </a:solidFill>
                <a:effectLst/>
              </a:rPr>
              <a:t>。 </a:t>
            </a:r>
            <a:endParaRPr lang="en-AU" altLang="zh-CN" sz="2000" dirty="0">
              <a:solidFill>
                <a:srgbClr val="FF0000"/>
              </a:solidFill>
              <a:effectLst/>
            </a:endParaRPr>
          </a:p>
          <a:p>
            <a:pPr marL="360362"/>
            <a:r>
              <a:rPr lang="zh-CN" altLang="en-US" dirty="0">
                <a:solidFill>
                  <a:schemeClr val="tx1"/>
                </a:solidFill>
                <a:effectLst/>
              </a:rPr>
              <a:t>效应量</a:t>
            </a:r>
            <a:r>
              <a:rPr lang="zh-CN" altLang="en-US" dirty="0">
                <a:solidFill>
                  <a:schemeClr val="tx1"/>
                </a:solidFill>
              </a:rPr>
              <a:t>的种类 </a:t>
            </a:r>
            <a:r>
              <a:rPr lang="en-US" altLang="zh-CN" sz="2000" dirty="0">
                <a:solidFill>
                  <a:schemeClr val="tx1"/>
                </a:solidFill>
              </a:rPr>
              <a:t>(</a:t>
            </a:r>
            <a:r>
              <a:rPr lang="zh-CN" altLang="en-US" sz="2000" dirty="0">
                <a:solidFill>
                  <a:schemeClr val="tx1"/>
                </a:solidFill>
              </a:rPr>
              <a:t>郑昊敏 等，</a:t>
            </a:r>
            <a:r>
              <a:rPr lang="en-US" altLang="zh-CN" sz="2000" dirty="0">
                <a:solidFill>
                  <a:schemeClr val="tx1"/>
                </a:solidFill>
              </a:rPr>
              <a:t>2011)</a:t>
            </a:r>
            <a:endParaRPr lang="en-AU" altLang="zh-CN" sz="2000" dirty="0">
              <a:solidFill>
                <a:schemeClr val="tx1"/>
              </a:solidFill>
            </a:endParaRPr>
          </a:p>
          <a:p>
            <a:pPr lvl="1"/>
            <a:r>
              <a:rPr lang="zh-CN" altLang="en-AU" sz="2000" b="1" dirty="0">
                <a:solidFill>
                  <a:schemeClr val="tx1"/>
                </a:solidFill>
              </a:rPr>
              <a:t>差异</a:t>
            </a:r>
            <a:r>
              <a:rPr lang="zh-CN" altLang="en-US" sz="2000" b="1" dirty="0">
                <a:solidFill>
                  <a:schemeClr val="tx1"/>
                </a:solidFill>
              </a:rPr>
              <a:t>类</a:t>
            </a:r>
            <a:r>
              <a:rPr lang="en-US" altLang="zh-CN" sz="2000" b="1" dirty="0">
                <a:solidFill>
                  <a:schemeClr val="tx1"/>
                </a:solidFill>
              </a:rPr>
              <a:t>(</a:t>
            </a:r>
            <a:r>
              <a:rPr lang="en-AU" sz="2000" b="1" dirty="0">
                <a:solidFill>
                  <a:schemeClr val="tx1"/>
                </a:solidFill>
              </a:rPr>
              <a:t>difference-type</a:t>
            </a:r>
            <a:r>
              <a:rPr lang="en-US" sz="2000" b="1" dirty="0">
                <a:solidFill>
                  <a:schemeClr val="tx1"/>
                </a:solidFill>
              </a:rPr>
              <a:t>)</a:t>
            </a:r>
          </a:p>
          <a:p>
            <a:pPr lvl="2"/>
            <a:r>
              <a:rPr lang="zh-CN" altLang="en-US" sz="2000" dirty="0">
                <a:solidFill>
                  <a:schemeClr val="tx1"/>
                </a:solidFill>
              </a:rPr>
              <a:t>一般用于实验研究</a:t>
            </a:r>
            <a:r>
              <a:rPr lang="en-US" altLang="zh-CN" sz="2000" dirty="0">
                <a:solidFill>
                  <a:schemeClr val="tx1"/>
                </a:solidFill>
              </a:rPr>
              <a:t>, </a:t>
            </a:r>
            <a:r>
              <a:rPr lang="zh-CN" altLang="en-US" sz="2000" dirty="0">
                <a:solidFill>
                  <a:schemeClr val="tx1"/>
                </a:solidFill>
              </a:rPr>
              <a:t>衡量两组均值比较或多组均值的差异程度。</a:t>
            </a:r>
            <a:endParaRPr lang="en-AU" altLang="zh-CN" sz="2000" dirty="0">
              <a:solidFill>
                <a:schemeClr val="tx1"/>
              </a:solidFill>
            </a:endParaRPr>
          </a:p>
          <a:p>
            <a:pPr lvl="2"/>
            <a:r>
              <a:rPr lang="en-US" altLang="zh-CN" sz="2000" dirty="0">
                <a:solidFill>
                  <a:schemeClr val="tx1"/>
                </a:solidFill>
              </a:rPr>
              <a:t>e.g., Cohen’s </a:t>
            </a:r>
            <a:r>
              <a:rPr lang="en-US" altLang="zh-CN" sz="2000" i="1" dirty="0">
                <a:solidFill>
                  <a:schemeClr val="tx1"/>
                </a:solidFill>
              </a:rPr>
              <a:t>d</a:t>
            </a:r>
            <a:r>
              <a:rPr lang="en-US" altLang="zh-CN" sz="2000" dirty="0">
                <a:solidFill>
                  <a:schemeClr val="tx1"/>
                </a:solidFill>
              </a:rPr>
              <a:t>, Hedge’s </a:t>
            </a:r>
            <a:r>
              <a:rPr lang="en-US" altLang="zh-CN" sz="2000" i="1" dirty="0">
                <a:solidFill>
                  <a:schemeClr val="tx1"/>
                </a:solidFill>
              </a:rPr>
              <a:t>g</a:t>
            </a:r>
            <a:r>
              <a:rPr lang="en-US" altLang="zh-CN" sz="2000" dirty="0">
                <a:solidFill>
                  <a:schemeClr val="tx1"/>
                </a:solidFill>
              </a:rPr>
              <a:t> </a:t>
            </a:r>
          </a:p>
          <a:p>
            <a:pPr lvl="1"/>
            <a:r>
              <a:rPr lang="zh-CN" altLang="en-US" sz="2000" b="1" dirty="0">
                <a:solidFill>
                  <a:schemeClr val="tx1"/>
                </a:solidFill>
              </a:rPr>
              <a:t>相关类效应量 </a:t>
            </a:r>
            <a:r>
              <a:rPr lang="en-US" altLang="zh-CN" sz="2000" b="1" dirty="0">
                <a:solidFill>
                  <a:schemeClr val="tx1"/>
                </a:solidFill>
              </a:rPr>
              <a:t>(</a:t>
            </a:r>
            <a:r>
              <a:rPr lang="en-AU" sz="2000" b="1" dirty="0">
                <a:solidFill>
                  <a:schemeClr val="tx1"/>
                </a:solidFill>
              </a:rPr>
              <a:t>correlation-type</a:t>
            </a:r>
            <a:r>
              <a:rPr lang="en-US" altLang="zh-CN" sz="2000" b="1" dirty="0">
                <a:solidFill>
                  <a:schemeClr val="tx1"/>
                </a:solidFill>
              </a:rPr>
              <a:t>)</a:t>
            </a:r>
          </a:p>
          <a:p>
            <a:pPr lvl="2"/>
            <a:r>
              <a:rPr lang="zh-CN" altLang="en-US" sz="2000" dirty="0">
                <a:solidFill>
                  <a:schemeClr val="tx1"/>
                </a:solidFill>
              </a:rPr>
              <a:t>相关类效应量一般用于变量相关的研究中</a:t>
            </a:r>
            <a:r>
              <a:rPr lang="en-US" altLang="zh-CN" sz="2000" dirty="0">
                <a:solidFill>
                  <a:schemeClr val="tx1"/>
                </a:solidFill>
              </a:rPr>
              <a:t>, </a:t>
            </a:r>
            <a:r>
              <a:rPr lang="zh-CN" altLang="en-US" sz="2000" dirty="0">
                <a:solidFill>
                  <a:schemeClr val="tx1"/>
                </a:solidFill>
              </a:rPr>
              <a:t>其大小衡量了两个或多个变量共变的程度。</a:t>
            </a:r>
            <a:endParaRPr lang="en-AU" altLang="zh-CN" sz="2000" dirty="0">
              <a:solidFill>
                <a:schemeClr val="tx1"/>
              </a:solidFill>
            </a:endParaRPr>
          </a:p>
          <a:p>
            <a:pPr lvl="2"/>
            <a:r>
              <a:rPr lang="en-US" altLang="zh-CN" sz="2000" dirty="0">
                <a:solidFill>
                  <a:schemeClr val="tx1"/>
                </a:solidFill>
              </a:rPr>
              <a:t>e.g., </a:t>
            </a:r>
            <a:r>
              <a:rPr lang="en-AU" altLang="zh-CN" sz="2000" i="1" dirty="0">
                <a:solidFill>
                  <a:schemeClr val="tx1"/>
                </a:solidFill>
              </a:rPr>
              <a:t>r, beta </a:t>
            </a:r>
          </a:p>
          <a:p>
            <a:pPr lvl="1"/>
            <a:r>
              <a:rPr lang="zh-CN" altLang="en-US" sz="2000" b="1" dirty="0">
                <a:solidFill>
                  <a:schemeClr val="tx1"/>
                </a:solidFill>
              </a:rPr>
              <a:t>组重叠效应量 </a:t>
            </a:r>
            <a:r>
              <a:rPr lang="en-US" altLang="zh-CN" sz="2000" b="1" dirty="0">
                <a:solidFill>
                  <a:schemeClr val="tx1"/>
                </a:solidFill>
              </a:rPr>
              <a:t>(</a:t>
            </a:r>
            <a:r>
              <a:rPr lang="en-AU" sz="2000" b="1" dirty="0">
                <a:solidFill>
                  <a:schemeClr val="tx1"/>
                </a:solidFill>
              </a:rPr>
              <a:t>group-overlap) </a:t>
            </a:r>
            <a:r>
              <a:rPr lang="en-AU" sz="2000" dirty="0">
                <a:solidFill>
                  <a:schemeClr val="tx1"/>
                </a:solidFill>
              </a:rPr>
              <a:t>心理学研究很少出现</a:t>
            </a:r>
            <a:endParaRPr lang="zh-CN" altLang="en-US" sz="2000" dirty="0">
              <a:solidFill>
                <a:schemeClr val="tx1"/>
              </a:solidFill>
            </a:endParaRPr>
          </a:p>
          <a:p>
            <a:pPr lvl="2"/>
            <a:r>
              <a:rPr lang="zh-CN" altLang="en-US" sz="1800" dirty="0">
                <a:solidFill>
                  <a:schemeClr val="tx1"/>
                </a:solidFill>
                <a:effectLst/>
                <a:latin typeface="FZSSJW--GB1-0"/>
              </a:rPr>
              <a:t>在均值比较中</a:t>
            </a:r>
            <a:r>
              <a:rPr lang="en-US" altLang="zh-CN" sz="1800" dirty="0">
                <a:solidFill>
                  <a:schemeClr val="tx1"/>
                </a:solidFill>
                <a:effectLst/>
                <a:latin typeface="TimesNewRoman"/>
              </a:rPr>
              <a:t>, </a:t>
            </a:r>
            <a:r>
              <a:rPr lang="zh-CN" altLang="en-US" sz="1800" dirty="0">
                <a:solidFill>
                  <a:schemeClr val="tx1"/>
                </a:solidFill>
                <a:effectLst/>
                <a:latin typeface="FZSSJW--GB1-0"/>
              </a:rPr>
              <a:t>假定单变 量的两组被试得分分布相似</a:t>
            </a:r>
            <a:r>
              <a:rPr lang="en-US" altLang="zh-CN" sz="1800" dirty="0">
                <a:solidFill>
                  <a:schemeClr val="tx1"/>
                </a:solidFill>
                <a:effectLst/>
                <a:latin typeface="TimesNewRoman"/>
              </a:rPr>
              <a:t>(</a:t>
            </a:r>
            <a:r>
              <a:rPr lang="zh-CN" altLang="en-US" sz="1800" dirty="0">
                <a:solidFill>
                  <a:schemeClr val="tx1"/>
                </a:solidFill>
                <a:effectLst/>
                <a:latin typeface="FZSSJW--GB1-0"/>
              </a:rPr>
              <a:t>都呈正态分布</a:t>
            </a:r>
            <a:r>
              <a:rPr lang="en-US" altLang="zh-CN" sz="1800" dirty="0">
                <a:solidFill>
                  <a:schemeClr val="tx1"/>
                </a:solidFill>
                <a:effectLst/>
                <a:latin typeface="TimesNewRoman"/>
              </a:rPr>
              <a:t>), </a:t>
            </a:r>
            <a:r>
              <a:rPr lang="zh-CN" altLang="en-US" sz="1800" dirty="0">
                <a:solidFill>
                  <a:schemeClr val="tx1"/>
                </a:solidFill>
                <a:effectLst/>
                <a:latin typeface="FZSSJW--GB1-0"/>
              </a:rPr>
              <a:t>当 两组分布重叠程度很小时</a:t>
            </a:r>
            <a:r>
              <a:rPr lang="en-US" altLang="zh-CN" sz="1800" dirty="0">
                <a:solidFill>
                  <a:schemeClr val="tx1"/>
                </a:solidFill>
                <a:effectLst/>
                <a:latin typeface="TimesNewRoman"/>
              </a:rPr>
              <a:t>, </a:t>
            </a:r>
            <a:r>
              <a:rPr lang="zh-CN" altLang="en-US" sz="1800" dirty="0">
                <a:solidFill>
                  <a:schemeClr val="tx1"/>
                </a:solidFill>
                <a:effectLst/>
                <a:latin typeface="FZSSJW--GB1-0"/>
              </a:rPr>
              <a:t>可以说这两组均值之间存在显著差异。</a:t>
            </a:r>
            <a:endParaRPr lang="zh-CN" altLang="en-US" sz="1200" dirty="0">
              <a:solidFill>
                <a:schemeClr val="tx1"/>
              </a:solidFill>
            </a:endParaRPr>
          </a:p>
          <a:p>
            <a:pPr lvl="2"/>
            <a:endParaRPr lang="zh-CN" altLang="en-US" sz="1600" dirty="0"/>
          </a:p>
          <a:p>
            <a:pPr lvl="2"/>
            <a:endParaRPr lang="zh-CN" altLang="en-US" sz="2000" dirty="0">
              <a:solidFill>
                <a:schemeClr val="tx1"/>
              </a:solidFill>
            </a:endParaRPr>
          </a:p>
          <a:p>
            <a:pPr marL="696912" lvl="2" indent="0">
              <a:buNone/>
            </a:pPr>
            <a:endParaRPr lang="zh-CN" altLang="en-US" sz="2000" dirty="0">
              <a:latin typeface="FZSSJW--GB1-0"/>
            </a:endParaRPr>
          </a:p>
          <a:p>
            <a:pPr lvl="1"/>
            <a:endParaRPr lang="en-AU" altLang="zh-CN" sz="2000" dirty="0">
              <a:latin typeface="FZSSJW--GB1-0"/>
            </a:endParaRPr>
          </a:p>
          <a:p>
            <a:pPr lvl="1"/>
            <a:endParaRPr lang="zh-CN" altLang="en-US" sz="1800" dirty="0"/>
          </a:p>
          <a:p>
            <a:endParaRPr lang="en-AU" sz="2000" kern="1200" dirty="0">
              <a:solidFill>
                <a:srgbClr val="006699"/>
              </a:solidFill>
              <a:ea typeface="宋体" panose="02010600030101010101" pitchFamily="2" charset="-122"/>
            </a:endParaRPr>
          </a:p>
        </p:txBody>
      </p:sp>
    </p:spTree>
    <p:extLst>
      <p:ext uri="{BB962C8B-B14F-4D97-AF65-F5344CB8AC3E}">
        <p14:creationId xmlns:p14="http://schemas.microsoft.com/office/powerpoint/2010/main" val="354799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160A9302-9B25-B695-13A1-48C902155008}"/>
              </a:ext>
            </a:extLst>
          </p:cNvPr>
          <p:cNvSpPr>
            <a:spLocks noGrp="1" noChangeArrowheads="1"/>
          </p:cNvSpPr>
          <p:nvPr>
            <p:ph type="title"/>
          </p:nvPr>
        </p:nvSpPr>
        <p:spPr>
          <a:xfrm>
            <a:off x="812800" y="609600"/>
            <a:ext cx="10566400" cy="591968"/>
          </a:xfrm>
        </p:spPr>
        <p:txBody>
          <a:bodyPr/>
          <a:lstStyle/>
          <a:p>
            <a:r>
              <a:rPr lang="zh-CN" altLang="en-AU" sz="3200" dirty="0">
                <a:solidFill>
                  <a:srgbClr val="FF0000"/>
                </a:solidFill>
              </a:rPr>
              <a:t>效应</a:t>
            </a:r>
            <a:r>
              <a:rPr lang="zh-CN" altLang="en-US" sz="3200" dirty="0">
                <a:solidFill>
                  <a:srgbClr val="FF0000"/>
                </a:solidFill>
              </a:rPr>
              <a:t>量的计算</a:t>
            </a:r>
            <a:r>
              <a:rPr lang="en-US" altLang="zh-CN" sz="3200" dirty="0">
                <a:solidFill>
                  <a:srgbClr val="FF0000"/>
                </a:solidFill>
              </a:rPr>
              <a:t>-</a:t>
            </a:r>
            <a:r>
              <a:rPr lang="zh-CN" altLang="en-US" sz="3200" dirty="0">
                <a:solidFill>
                  <a:srgbClr val="FF0000"/>
                </a:solidFill>
              </a:rPr>
              <a:t>独立样本</a:t>
            </a:r>
          </a:p>
        </p:txBody>
      </p:sp>
      <p:sp>
        <p:nvSpPr>
          <p:cNvPr id="5" name="TextBox 4">
            <a:extLst>
              <a:ext uri="{FF2B5EF4-FFF2-40B4-BE49-F238E27FC236}">
                <a16:creationId xmlns:a16="http://schemas.microsoft.com/office/drawing/2014/main" id="{3D3F2187-68EE-6DE6-0CF5-013D23F60840}"/>
              </a:ext>
            </a:extLst>
          </p:cNvPr>
          <p:cNvSpPr txBox="1"/>
          <p:nvPr/>
        </p:nvSpPr>
        <p:spPr>
          <a:xfrm>
            <a:off x="4740733" y="5256322"/>
            <a:ext cx="2247731" cy="400110"/>
          </a:xfrm>
          <a:prstGeom prst="rect">
            <a:avLst/>
          </a:prstGeom>
          <a:noFill/>
        </p:spPr>
        <p:txBody>
          <a:bodyPr wrap="none" rtlCol="0">
            <a:spAutoFit/>
          </a:bodyPr>
          <a:lstStyle/>
          <a:p>
            <a:r>
              <a:rPr lang="en-AU" b="0" i="0" u="none" strike="noStrike" dirty="0">
                <a:solidFill>
                  <a:srgbClr val="333333"/>
                </a:solidFill>
                <a:effectLst/>
                <a:latin typeface="Times New Roman" panose="02020603050405020304" pitchFamily="18" charset="0"/>
                <a:cs typeface="Times New Roman" panose="02020603050405020304" pitchFamily="18" charset="0"/>
              </a:rPr>
              <a:t>Cooper</a:t>
            </a:r>
            <a:r>
              <a:rPr lang="zh-CN" altLang="en-US" b="0" i="0" u="none" strike="noStrike" dirty="0">
                <a:solidFill>
                  <a:srgbClr val="333333"/>
                </a:solidFill>
                <a:effectLst/>
                <a:latin typeface="Times New Roman" panose="02020603050405020304" pitchFamily="18" charset="0"/>
                <a:cs typeface="Times New Roman" panose="02020603050405020304" pitchFamily="18" charset="0"/>
              </a:rPr>
              <a:t> </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et</a:t>
            </a:r>
            <a:r>
              <a:rPr lang="zh-CN" altLang="en-US" b="0" i="0" u="none" strike="noStrike" dirty="0">
                <a:solidFill>
                  <a:srgbClr val="333333"/>
                </a:solidFill>
                <a:effectLst/>
                <a:latin typeface="Times New Roman" panose="02020603050405020304" pitchFamily="18" charset="0"/>
                <a:cs typeface="Times New Roman" panose="02020603050405020304" pitchFamily="18" charset="0"/>
              </a:rPr>
              <a:t> </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al. </a:t>
            </a:r>
            <a:r>
              <a:rPr lang="en-AU" b="0" i="0" u="none" strike="noStrike" dirty="0">
                <a:solidFill>
                  <a:srgbClr val="333333"/>
                </a:solidFill>
                <a:effectLst/>
                <a:latin typeface="Times New Roman" panose="02020603050405020304" pitchFamily="18" charset="0"/>
                <a:cs typeface="Times New Roman" panose="02020603050405020304" pitchFamily="18" charset="0"/>
              </a:rPr>
              <a:t>(2009)</a:t>
            </a:r>
            <a:endParaRPr lang="en-US" dirty="0">
              <a:latin typeface="Times New Roman" panose="02020603050405020304" pitchFamily="18" charset="0"/>
              <a:cs typeface="Times New Roman" panose="02020603050405020304" pitchFamily="18" charset="0"/>
            </a:endParaRPr>
          </a:p>
        </p:txBody>
      </p:sp>
      <p:pic>
        <p:nvPicPr>
          <p:cNvPr id="11" name="Picture 10" descr="A table of equations with numbers and letters&#10;&#10;Description automatically generated with medium confidence">
            <a:extLst>
              <a:ext uri="{FF2B5EF4-FFF2-40B4-BE49-F238E27FC236}">
                <a16:creationId xmlns:a16="http://schemas.microsoft.com/office/drawing/2014/main" id="{BF054196-E940-B17F-D6EB-0914404BE108}"/>
              </a:ext>
            </a:extLst>
          </p:cNvPr>
          <p:cNvPicPr>
            <a:picLocks noChangeAspect="1"/>
          </p:cNvPicPr>
          <p:nvPr/>
        </p:nvPicPr>
        <p:blipFill rotWithShape="1">
          <a:blip r:embed="rId3"/>
          <a:srcRect t="11833" r="162" b="35320"/>
          <a:stretch/>
        </p:blipFill>
        <p:spPr>
          <a:xfrm>
            <a:off x="1871560" y="1489598"/>
            <a:ext cx="7986078" cy="3878804"/>
          </a:xfrm>
          <a:prstGeom prst="rect">
            <a:avLst/>
          </a:prstGeom>
        </p:spPr>
      </p:pic>
    </p:spTree>
    <p:extLst>
      <p:ext uri="{BB962C8B-B14F-4D97-AF65-F5344CB8AC3E}">
        <p14:creationId xmlns:p14="http://schemas.microsoft.com/office/powerpoint/2010/main" val="1052899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160A9302-9B25-B695-13A1-48C902155008}"/>
              </a:ext>
            </a:extLst>
          </p:cNvPr>
          <p:cNvSpPr>
            <a:spLocks noGrp="1" noChangeArrowheads="1"/>
          </p:cNvSpPr>
          <p:nvPr>
            <p:ph type="title"/>
          </p:nvPr>
        </p:nvSpPr>
        <p:spPr>
          <a:xfrm>
            <a:off x="812800" y="609600"/>
            <a:ext cx="10566400" cy="591968"/>
          </a:xfrm>
        </p:spPr>
        <p:txBody>
          <a:bodyPr/>
          <a:lstStyle/>
          <a:p>
            <a:r>
              <a:rPr lang="zh-CN" altLang="en-AU" sz="3200" dirty="0">
                <a:solidFill>
                  <a:srgbClr val="FF0000"/>
                </a:solidFill>
              </a:rPr>
              <a:t>效应</a:t>
            </a:r>
            <a:r>
              <a:rPr lang="zh-CN" altLang="en-US" sz="3200" dirty="0">
                <a:solidFill>
                  <a:srgbClr val="FF0000"/>
                </a:solidFill>
              </a:rPr>
              <a:t>量的计算</a:t>
            </a:r>
            <a:r>
              <a:rPr lang="en-US" altLang="zh-CN" sz="3200" dirty="0">
                <a:solidFill>
                  <a:srgbClr val="FF0000"/>
                </a:solidFill>
              </a:rPr>
              <a:t>-</a:t>
            </a:r>
            <a:r>
              <a:rPr lang="zh-CN" altLang="en-US" sz="3200" dirty="0">
                <a:solidFill>
                  <a:srgbClr val="FF0000"/>
                </a:solidFill>
              </a:rPr>
              <a:t>配对样本</a:t>
            </a:r>
          </a:p>
        </p:txBody>
      </p:sp>
      <p:sp>
        <p:nvSpPr>
          <p:cNvPr id="5" name="TextBox 4">
            <a:extLst>
              <a:ext uri="{FF2B5EF4-FFF2-40B4-BE49-F238E27FC236}">
                <a16:creationId xmlns:a16="http://schemas.microsoft.com/office/drawing/2014/main" id="{3D3F2187-68EE-6DE6-0CF5-013D23F60840}"/>
              </a:ext>
            </a:extLst>
          </p:cNvPr>
          <p:cNvSpPr txBox="1"/>
          <p:nvPr/>
        </p:nvSpPr>
        <p:spPr>
          <a:xfrm>
            <a:off x="4713456" y="5360705"/>
            <a:ext cx="2247731" cy="400110"/>
          </a:xfrm>
          <a:prstGeom prst="rect">
            <a:avLst/>
          </a:prstGeom>
          <a:noFill/>
        </p:spPr>
        <p:txBody>
          <a:bodyPr wrap="none" rtlCol="0">
            <a:spAutoFit/>
          </a:bodyPr>
          <a:lstStyle/>
          <a:p>
            <a:r>
              <a:rPr lang="en-AU" b="0" i="0" u="none" strike="noStrike" dirty="0">
                <a:solidFill>
                  <a:srgbClr val="333333"/>
                </a:solidFill>
                <a:effectLst/>
                <a:latin typeface="Times New Roman" panose="02020603050405020304" pitchFamily="18" charset="0"/>
                <a:cs typeface="Times New Roman" panose="02020603050405020304" pitchFamily="18" charset="0"/>
              </a:rPr>
              <a:t>Cooper</a:t>
            </a:r>
            <a:r>
              <a:rPr lang="zh-CN" altLang="en-US" b="0" i="0" u="none" strike="noStrike" dirty="0">
                <a:solidFill>
                  <a:srgbClr val="333333"/>
                </a:solidFill>
                <a:effectLst/>
                <a:latin typeface="Times New Roman" panose="02020603050405020304" pitchFamily="18" charset="0"/>
                <a:cs typeface="Times New Roman" panose="02020603050405020304" pitchFamily="18" charset="0"/>
              </a:rPr>
              <a:t> </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et</a:t>
            </a:r>
            <a:r>
              <a:rPr lang="zh-CN" altLang="en-US" b="0" i="0" u="none" strike="noStrike" dirty="0">
                <a:solidFill>
                  <a:srgbClr val="333333"/>
                </a:solidFill>
                <a:effectLst/>
                <a:latin typeface="Times New Roman" panose="02020603050405020304" pitchFamily="18" charset="0"/>
                <a:cs typeface="Times New Roman" panose="02020603050405020304" pitchFamily="18" charset="0"/>
              </a:rPr>
              <a:t> </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al. </a:t>
            </a:r>
            <a:r>
              <a:rPr lang="en-AU" b="0" i="0" u="none" strike="noStrike" dirty="0">
                <a:solidFill>
                  <a:srgbClr val="333333"/>
                </a:solidFill>
                <a:effectLst/>
                <a:latin typeface="Times New Roman" panose="02020603050405020304" pitchFamily="18" charset="0"/>
                <a:cs typeface="Times New Roman" panose="02020603050405020304" pitchFamily="18" charset="0"/>
              </a:rPr>
              <a:t>(2009)</a:t>
            </a:r>
            <a:endParaRPr lang="en-US" dirty="0">
              <a:latin typeface="Times New Roman" panose="02020603050405020304" pitchFamily="18" charset="0"/>
              <a:cs typeface="Times New Roman" panose="02020603050405020304" pitchFamily="18" charset="0"/>
            </a:endParaRPr>
          </a:p>
        </p:txBody>
      </p:sp>
      <p:pic>
        <p:nvPicPr>
          <p:cNvPr id="9" name="Picture 8" descr="A math equations and numbers&#10;&#10;Description automatically generated with medium confidence">
            <a:extLst>
              <a:ext uri="{FF2B5EF4-FFF2-40B4-BE49-F238E27FC236}">
                <a16:creationId xmlns:a16="http://schemas.microsoft.com/office/drawing/2014/main" id="{2D12306E-1526-2FEA-CE2E-91CE39DF7DE0}"/>
              </a:ext>
            </a:extLst>
          </p:cNvPr>
          <p:cNvPicPr>
            <a:picLocks noChangeAspect="1"/>
          </p:cNvPicPr>
          <p:nvPr/>
        </p:nvPicPr>
        <p:blipFill rotWithShape="1">
          <a:blip r:embed="rId3"/>
          <a:srcRect t="7294" r="4474" b="34563"/>
          <a:stretch/>
        </p:blipFill>
        <p:spPr>
          <a:xfrm>
            <a:off x="1726220" y="1931244"/>
            <a:ext cx="8479008" cy="3425137"/>
          </a:xfrm>
          <a:prstGeom prst="rect">
            <a:avLst/>
          </a:prstGeom>
        </p:spPr>
      </p:pic>
    </p:spTree>
    <p:extLst>
      <p:ext uri="{BB962C8B-B14F-4D97-AF65-F5344CB8AC3E}">
        <p14:creationId xmlns:p14="http://schemas.microsoft.com/office/powerpoint/2010/main" val="3170513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160A9302-9B25-B695-13A1-48C902155008}"/>
              </a:ext>
            </a:extLst>
          </p:cNvPr>
          <p:cNvSpPr>
            <a:spLocks noGrp="1" noChangeArrowheads="1"/>
          </p:cNvSpPr>
          <p:nvPr>
            <p:ph type="title"/>
          </p:nvPr>
        </p:nvSpPr>
        <p:spPr>
          <a:xfrm>
            <a:off x="812800" y="609600"/>
            <a:ext cx="10566400" cy="591968"/>
          </a:xfrm>
        </p:spPr>
        <p:txBody>
          <a:bodyPr/>
          <a:lstStyle/>
          <a:p>
            <a:r>
              <a:rPr lang="zh-CN" altLang="en-AU" sz="3200" dirty="0">
                <a:solidFill>
                  <a:srgbClr val="FF0000"/>
                </a:solidFill>
              </a:rPr>
              <a:t>效应</a:t>
            </a:r>
            <a:r>
              <a:rPr lang="zh-CN" altLang="en-US" sz="3200" dirty="0">
                <a:solidFill>
                  <a:srgbClr val="FF0000"/>
                </a:solidFill>
              </a:rPr>
              <a:t>量的计算</a:t>
            </a:r>
            <a:r>
              <a:rPr lang="en-US" altLang="zh-CN" sz="3200" dirty="0">
                <a:solidFill>
                  <a:srgbClr val="FF0000"/>
                </a:solidFill>
              </a:rPr>
              <a:t>-</a:t>
            </a:r>
            <a:r>
              <a:rPr lang="zh-CN" altLang="en-US" sz="3200" dirty="0">
                <a:solidFill>
                  <a:srgbClr val="FF0000"/>
                </a:solidFill>
              </a:rPr>
              <a:t>相关类研究</a:t>
            </a:r>
          </a:p>
        </p:txBody>
      </p:sp>
      <p:sp>
        <p:nvSpPr>
          <p:cNvPr id="5" name="TextBox 4">
            <a:extLst>
              <a:ext uri="{FF2B5EF4-FFF2-40B4-BE49-F238E27FC236}">
                <a16:creationId xmlns:a16="http://schemas.microsoft.com/office/drawing/2014/main" id="{3D3F2187-68EE-6DE6-0CF5-013D23F60840}"/>
              </a:ext>
            </a:extLst>
          </p:cNvPr>
          <p:cNvSpPr txBox="1"/>
          <p:nvPr/>
        </p:nvSpPr>
        <p:spPr>
          <a:xfrm>
            <a:off x="4815408" y="5285927"/>
            <a:ext cx="2247731" cy="400110"/>
          </a:xfrm>
          <a:prstGeom prst="rect">
            <a:avLst/>
          </a:prstGeom>
          <a:noFill/>
        </p:spPr>
        <p:txBody>
          <a:bodyPr wrap="none" rtlCol="0">
            <a:spAutoFit/>
          </a:bodyPr>
          <a:lstStyle/>
          <a:p>
            <a:r>
              <a:rPr lang="en-AU" b="0" i="0" u="none" strike="noStrike" dirty="0">
                <a:solidFill>
                  <a:srgbClr val="333333"/>
                </a:solidFill>
                <a:effectLst/>
                <a:latin typeface="Times New Roman" panose="02020603050405020304" pitchFamily="18" charset="0"/>
                <a:cs typeface="Times New Roman" panose="02020603050405020304" pitchFamily="18" charset="0"/>
              </a:rPr>
              <a:t>Cooper</a:t>
            </a:r>
            <a:r>
              <a:rPr lang="zh-CN" altLang="en-US" b="0" i="0" u="none" strike="noStrike" dirty="0">
                <a:solidFill>
                  <a:srgbClr val="333333"/>
                </a:solidFill>
                <a:effectLst/>
                <a:latin typeface="Times New Roman" panose="02020603050405020304" pitchFamily="18" charset="0"/>
                <a:cs typeface="Times New Roman" panose="02020603050405020304" pitchFamily="18" charset="0"/>
              </a:rPr>
              <a:t> </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et</a:t>
            </a:r>
            <a:r>
              <a:rPr lang="zh-CN" altLang="en-US" b="0" i="0" u="none" strike="noStrike" dirty="0">
                <a:solidFill>
                  <a:srgbClr val="333333"/>
                </a:solidFill>
                <a:effectLst/>
                <a:latin typeface="Times New Roman" panose="02020603050405020304" pitchFamily="18" charset="0"/>
                <a:cs typeface="Times New Roman" panose="02020603050405020304" pitchFamily="18" charset="0"/>
              </a:rPr>
              <a:t> </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al. </a:t>
            </a:r>
            <a:r>
              <a:rPr lang="en-AU" b="0" i="0" u="none" strike="noStrike" dirty="0">
                <a:solidFill>
                  <a:srgbClr val="333333"/>
                </a:solidFill>
                <a:effectLst/>
                <a:latin typeface="Times New Roman" panose="02020603050405020304" pitchFamily="18" charset="0"/>
                <a:cs typeface="Times New Roman" panose="02020603050405020304" pitchFamily="18" charset="0"/>
              </a:rPr>
              <a:t>(2009)</a:t>
            </a:r>
            <a:endParaRPr lang="en-US" dirty="0">
              <a:latin typeface="Times New Roman" panose="02020603050405020304" pitchFamily="18" charset="0"/>
              <a:cs typeface="Times New Roman" panose="02020603050405020304" pitchFamily="18" charset="0"/>
            </a:endParaRPr>
          </a:p>
        </p:txBody>
      </p:sp>
      <p:pic>
        <p:nvPicPr>
          <p:cNvPr id="3" name="Picture 2" descr="A math problem with numbers and equations&#10;&#10;Description automatically generated with medium confidence">
            <a:extLst>
              <a:ext uri="{FF2B5EF4-FFF2-40B4-BE49-F238E27FC236}">
                <a16:creationId xmlns:a16="http://schemas.microsoft.com/office/drawing/2014/main" id="{5157DFB0-4749-B8E6-7626-904384128949}"/>
              </a:ext>
            </a:extLst>
          </p:cNvPr>
          <p:cNvPicPr>
            <a:picLocks noChangeAspect="1"/>
          </p:cNvPicPr>
          <p:nvPr/>
        </p:nvPicPr>
        <p:blipFill rotWithShape="1">
          <a:blip r:embed="rId3"/>
          <a:srcRect t="7661" r="1917" b="27634"/>
          <a:stretch/>
        </p:blipFill>
        <p:spPr>
          <a:xfrm>
            <a:off x="1410712" y="1777628"/>
            <a:ext cx="9057124" cy="3568083"/>
          </a:xfrm>
          <a:prstGeom prst="rect">
            <a:avLst/>
          </a:prstGeom>
        </p:spPr>
      </p:pic>
    </p:spTree>
    <p:extLst>
      <p:ext uri="{BB962C8B-B14F-4D97-AF65-F5344CB8AC3E}">
        <p14:creationId xmlns:p14="http://schemas.microsoft.com/office/powerpoint/2010/main" val="1573316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160A9302-9B25-B695-13A1-48C902155008}"/>
              </a:ext>
            </a:extLst>
          </p:cNvPr>
          <p:cNvSpPr>
            <a:spLocks noGrp="1" noChangeArrowheads="1"/>
          </p:cNvSpPr>
          <p:nvPr>
            <p:ph type="title"/>
          </p:nvPr>
        </p:nvSpPr>
        <p:spPr>
          <a:xfrm>
            <a:off x="812800" y="609600"/>
            <a:ext cx="10566400" cy="591968"/>
          </a:xfrm>
        </p:spPr>
        <p:txBody>
          <a:bodyPr/>
          <a:lstStyle/>
          <a:p>
            <a:r>
              <a:rPr lang="zh-CN" altLang="en-US" sz="3200" dirty="0">
                <a:solidFill>
                  <a:srgbClr val="FF0000"/>
                </a:solidFill>
              </a:rPr>
              <a:t>单个研究效应量转化</a:t>
            </a:r>
          </a:p>
        </p:txBody>
      </p:sp>
      <p:sp>
        <p:nvSpPr>
          <p:cNvPr id="2" name="Content Placeholder 1">
            <a:extLst>
              <a:ext uri="{FF2B5EF4-FFF2-40B4-BE49-F238E27FC236}">
                <a16:creationId xmlns:a16="http://schemas.microsoft.com/office/drawing/2014/main" id="{DEEAF720-173C-0655-1380-C4A2F2D56102}"/>
              </a:ext>
            </a:extLst>
          </p:cNvPr>
          <p:cNvSpPr>
            <a:spLocks noGrp="1"/>
          </p:cNvSpPr>
          <p:nvPr>
            <p:ph idx="1"/>
          </p:nvPr>
        </p:nvSpPr>
        <p:spPr>
          <a:xfrm>
            <a:off x="812800" y="1193868"/>
            <a:ext cx="10464800" cy="954398"/>
          </a:xfrm>
        </p:spPr>
        <p:txBody>
          <a:bodyPr/>
          <a:lstStyle/>
          <a:p>
            <a:r>
              <a:rPr lang="zh-CN" altLang="en-US" dirty="0">
                <a:solidFill>
                  <a:schemeClr val="tx1"/>
                </a:solidFill>
                <a:effectLst/>
              </a:rPr>
              <a:t>报告</a:t>
            </a:r>
            <a:r>
              <a:rPr lang="en-US" altLang="zh-CN" dirty="0">
                <a:solidFill>
                  <a:schemeClr val="tx1"/>
                </a:solidFill>
                <a:effectLst/>
              </a:rPr>
              <a:t>Mean</a:t>
            </a:r>
            <a:r>
              <a:rPr lang="zh-CN" altLang="en-US" dirty="0">
                <a:solidFill>
                  <a:schemeClr val="tx1"/>
                </a:solidFill>
                <a:effectLst/>
              </a:rPr>
              <a:t>和</a:t>
            </a:r>
            <a:r>
              <a:rPr lang="en-US" altLang="zh-CN" dirty="0">
                <a:solidFill>
                  <a:schemeClr val="tx1"/>
                </a:solidFill>
                <a:effectLst/>
              </a:rPr>
              <a:t>SD</a:t>
            </a:r>
            <a:r>
              <a:rPr lang="zh-CN" altLang="en-US" dirty="0">
                <a:solidFill>
                  <a:schemeClr val="tx1"/>
                </a:solidFill>
                <a:effectLst/>
              </a:rPr>
              <a:t>的效应量的计算</a:t>
            </a:r>
            <a:endParaRPr lang="en-AU" altLang="zh-CN" dirty="0">
              <a:solidFill>
                <a:schemeClr val="tx1"/>
              </a:solidFill>
              <a:effectLst/>
            </a:endParaRPr>
          </a:p>
          <a:p>
            <a:endParaRPr lang="en-AU" altLang="zh-CN" dirty="0">
              <a:solidFill>
                <a:schemeClr val="tx1"/>
              </a:solidFill>
              <a:effectLst/>
            </a:endParaRPr>
          </a:p>
          <a:p>
            <a:pPr marL="0" indent="0">
              <a:buNone/>
            </a:pPr>
            <a:endParaRPr lang="en-AU" altLang="zh-CN" dirty="0">
              <a:solidFill>
                <a:schemeClr val="tx1"/>
              </a:solidFill>
            </a:endParaRPr>
          </a:p>
          <a:p>
            <a:endParaRPr lang="en-AU" altLang="zh-CN" dirty="0">
              <a:solidFill>
                <a:schemeClr val="tx1"/>
              </a:solidFill>
            </a:endParaRPr>
          </a:p>
          <a:p>
            <a:pPr marL="0" indent="0">
              <a:buNone/>
            </a:pPr>
            <a:endParaRPr lang="en-AU" altLang="zh-CN" dirty="0">
              <a:solidFill>
                <a:schemeClr val="tx1"/>
              </a:solidFill>
            </a:endParaRPr>
          </a:p>
          <a:p>
            <a:pPr marL="0" indent="0">
              <a:buNone/>
            </a:pPr>
            <a:endParaRPr lang="en-AU" altLang="zh-CN" dirty="0">
              <a:solidFill>
                <a:schemeClr val="tx1"/>
              </a:solidFill>
            </a:endParaRPr>
          </a:p>
          <a:p>
            <a:pPr marL="0" indent="0">
              <a:buNone/>
            </a:pPr>
            <a:endParaRPr lang="en-AU" altLang="zh-CN" dirty="0">
              <a:solidFill>
                <a:schemeClr val="tx1"/>
              </a:solidFill>
            </a:endParaRPr>
          </a:p>
          <a:p>
            <a:pPr marL="0" indent="0">
              <a:buNone/>
            </a:pPr>
            <a:endParaRPr lang="en-AU" altLang="zh-CN" dirty="0">
              <a:solidFill>
                <a:schemeClr val="tx1"/>
              </a:solidFill>
            </a:endParaRPr>
          </a:p>
          <a:p>
            <a:r>
              <a:rPr lang="zh-CN" altLang="en-US" dirty="0">
                <a:solidFill>
                  <a:schemeClr val="tx1"/>
                </a:solidFill>
                <a:effectLst/>
              </a:rPr>
              <a:t>报告</a:t>
            </a:r>
            <a:r>
              <a:rPr lang="en-US" altLang="zh-CN" dirty="0">
                <a:solidFill>
                  <a:schemeClr val="tx1"/>
                </a:solidFill>
                <a:effectLst/>
              </a:rPr>
              <a:t>Mean</a:t>
            </a:r>
            <a:r>
              <a:rPr lang="zh-CN" altLang="en-US" dirty="0">
                <a:solidFill>
                  <a:schemeClr val="tx1"/>
                </a:solidFill>
              </a:rPr>
              <a:t>和</a:t>
            </a:r>
            <a:r>
              <a:rPr lang="en-US" altLang="zh-CN" dirty="0">
                <a:solidFill>
                  <a:schemeClr val="tx1"/>
                </a:solidFill>
                <a:effectLst/>
              </a:rPr>
              <a:t>SE</a:t>
            </a:r>
            <a:r>
              <a:rPr lang="zh-CN" altLang="en-US" dirty="0">
                <a:solidFill>
                  <a:schemeClr val="tx1"/>
                </a:solidFill>
                <a:effectLst/>
              </a:rPr>
              <a:t>的效应量的计算</a:t>
            </a:r>
            <a:endParaRPr lang="en-AU" altLang="zh-CN" dirty="0">
              <a:solidFill>
                <a:schemeClr val="tx1"/>
              </a:solidFill>
            </a:endParaRPr>
          </a:p>
          <a:p>
            <a:endParaRPr lang="en-AU" altLang="zh-CN" dirty="0">
              <a:solidFill>
                <a:schemeClr val="tx1"/>
              </a:solidFill>
            </a:endParaRPr>
          </a:p>
          <a:p>
            <a:endParaRPr lang="en-AU" altLang="zh-CN" dirty="0">
              <a:solidFill>
                <a:schemeClr val="tx1"/>
              </a:solidFill>
            </a:endParaRPr>
          </a:p>
          <a:p>
            <a:endParaRPr lang="en-AU" altLang="zh-CN" dirty="0">
              <a:solidFill>
                <a:schemeClr val="tx1"/>
              </a:solidFill>
            </a:endParaRPr>
          </a:p>
          <a:p>
            <a:pPr marL="0" indent="0">
              <a:buNone/>
            </a:pPr>
            <a:endParaRPr lang="en-AU" altLang="zh-CN" dirty="0">
              <a:solidFill>
                <a:schemeClr val="tx1"/>
              </a:solidFill>
              <a:effectLst/>
            </a:endParaRPr>
          </a:p>
          <a:p>
            <a:pPr lvl="2"/>
            <a:endParaRPr lang="zh-CN" altLang="en-US" sz="1600" dirty="0"/>
          </a:p>
          <a:p>
            <a:pPr lvl="2"/>
            <a:endParaRPr lang="zh-CN" altLang="en-US" sz="2000" dirty="0">
              <a:solidFill>
                <a:schemeClr val="tx1"/>
              </a:solidFill>
            </a:endParaRPr>
          </a:p>
          <a:p>
            <a:pPr marL="696912" lvl="2" indent="0">
              <a:buNone/>
            </a:pPr>
            <a:endParaRPr lang="zh-CN" altLang="en-US" sz="2000" dirty="0">
              <a:latin typeface="FZSSJW--GB1-0"/>
            </a:endParaRPr>
          </a:p>
          <a:p>
            <a:pPr lvl="1"/>
            <a:endParaRPr lang="en-AU" altLang="zh-CN" sz="2000" dirty="0">
              <a:latin typeface="FZSSJW--GB1-0"/>
            </a:endParaRPr>
          </a:p>
          <a:p>
            <a:pPr lvl="1"/>
            <a:endParaRPr lang="zh-CN" altLang="en-US" sz="1800" dirty="0"/>
          </a:p>
          <a:p>
            <a:endParaRPr lang="en-AU" sz="2000" kern="1200" dirty="0">
              <a:solidFill>
                <a:srgbClr val="006699"/>
              </a:solidFill>
              <a:ea typeface="宋体" panose="02010600030101010101" pitchFamily="2" charset="-122"/>
            </a:endParaRPr>
          </a:p>
        </p:txBody>
      </p:sp>
      <p:sp>
        <p:nvSpPr>
          <p:cNvPr id="4" name="TextBox 3">
            <a:extLst>
              <a:ext uri="{FF2B5EF4-FFF2-40B4-BE49-F238E27FC236}">
                <a16:creationId xmlns:a16="http://schemas.microsoft.com/office/drawing/2014/main" id="{BF95232D-04A2-7038-66D6-413E488E30B2}"/>
              </a:ext>
            </a:extLst>
          </p:cNvPr>
          <p:cNvSpPr txBox="1"/>
          <p:nvPr/>
        </p:nvSpPr>
        <p:spPr>
          <a:xfrm>
            <a:off x="920988" y="1700471"/>
            <a:ext cx="10566400" cy="1323439"/>
          </a:xfrm>
          <a:prstGeom prst="rect">
            <a:avLst/>
          </a:prstGeom>
          <a:noFill/>
        </p:spPr>
        <p:txBody>
          <a:bodyPr wrap="square" rtlCol="0">
            <a:spAutoFit/>
          </a:bodyPr>
          <a:lstStyle/>
          <a:p>
            <a:r>
              <a:rPr lang="en-AU" sz="2000" b="1" i="1" kern="1200" dirty="0" err="1">
                <a:solidFill>
                  <a:srgbClr val="006699"/>
                </a:solidFill>
                <a:latin typeface="Times New Roman" panose="02020603050405020304" pitchFamily="18" charset="0"/>
                <a:cs typeface="Times New Roman" panose="02020603050405020304" pitchFamily="18" charset="0"/>
              </a:rPr>
              <a:t>Dutke</a:t>
            </a:r>
            <a:r>
              <a:rPr lang="en-AU" sz="2000" b="1" i="1" kern="1200" dirty="0">
                <a:solidFill>
                  <a:srgbClr val="006699"/>
                </a:solidFill>
                <a:latin typeface="Times New Roman" panose="02020603050405020304" pitchFamily="18" charset="0"/>
                <a:cs typeface="Times New Roman" panose="02020603050405020304" pitchFamily="18" charset="0"/>
              </a:rPr>
              <a:t> et al. (2016): …</a:t>
            </a:r>
            <a:r>
              <a:rPr lang="en-AU" dirty="0">
                <a:latin typeface="Times New Roman" panose="02020603050405020304" pitchFamily="18" charset="0"/>
                <a:cs typeface="Times New Roman" panose="02020603050405020304" pitchFamily="18" charset="0"/>
              </a:rPr>
              <a:t> The final sample comprised n=29 students in the personalized text condition and n=30 students</a:t>
            </a:r>
            <a:r>
              <a:rPr lang="zh-CN" altLang="en-US" dirty="0">
                <a:latin typeface="Times New Roman" panose="02020603050405020304" pitchFamily="18" charset="0"/>
                <a:cs typeface="Times New Roman" panose="02020603050405020304" pitchFamily="18" charset="0"/>
              </a:rPr>
              <a:t> </a:t>
            </a:r>
            <a:r>
              <a:rPr lang="en-AU" dirty="0">
                <a:latin typeface="Times New Roman" panose="02020603050405020304" pitchFamily="18" charset="0"/>
                <a:cs typeface="Times New Roman" panose="02020603050405020304" pitchFamily="18" charset="0"/>
              </a:rPr>
              <a:t>in the standard text condition</a:t>
            </a:r>
            <a:r>
              <a:rPr lang="en-US" dirty="0">
                <a:latin typeface="Times New Roman" panose="02020603050405020304" pitchFamily="18" charset="0"/>
                <a:cs typeface="Times New Roman" panose="02020603050405020304" pitchFamily="18" charset="0"/>
              </a:rPr>
              <a:t>. </a:t>
            </a:r>
            <a:endParaRPr lang="en-AU" dirty="0">
              <a:latin typeface="Times New Roman" panose="02020603050405020304" pitchFamily="18" charset="0"/>
              <a:cs typeface="Times New Roman" panose="02020603050405020304" pitchFamily="18" charset="0"/>
            </a:endParaRPr>
          </a:p>
          <a:p>
            <a:endParaRPr lang="en-AU" dirty="0">
              <a:latin typeface="Times New Roman" panose="02020603050405020304" pitchFamily="18" charset="0"/>
              <a:cs typeface="Times New Roman" panose="02020603050405020304" pitchFamily="18" charset="0"/>
            </a:endParaRPr>
          </a:p>
          <a:p>
            <a:endParaRPr lang="en-US" dirty="0"/>
          </a:p>
        </p:txBody>
      </p:sp>
      <p:pic>
        <p:nvPicPr>
          <p:cNvPr id="9" name="Picture 8" descr="A table of text and numbers&#10;&#10;Description automatically generated">
            <a:extLst>
              <a:ext uri="{FF2B5EF4-FFF2-40B4-BE49-F238E27FC236}">
                <a16:creationId xmlns:a16="http://schemas.microsoft.com/office/drawing/2014/main" id="{D9DB3F56-7423-3B45-5C73-859590E90161}"/>
              </a:ext>
            </a:extLst>
          </p:cNvPr>
          <p:cNvPicPr>
            <a:picLocks noChangeAspect="1"/>
          </p:cNvPicPr>
          <p:nvPr/>
        </p:nvPicPr>
        <p:blipFill>
          <a:blip r:embed="rId3"/>
          <a:stretch>
            <a:fillRect/>
          </a:stretch>
        </p:blipFill>
        <p:spPr>
          <a:xfrm>
            <a:off x="920988" y="2362190"/>
            <a:ext cx="6081317" cy="1817288"/>
          </a:xfrm>
          <a:prstGeom prst="rect">
            <a:avLst/>
          </a:prstGeom>
        </p:spPr>
      </p:pic>
      <p:pic>
        <p:nvPicPr>
          <p:cNvPr id="11" name="Picture 10" descr="A black text with blue letters&#10;&#10;Description automatically generated">
            <a:extLst>
              <a:ext uri="{FF2B5EF4-FFF2-40B4-BE49-F238E27FC236}">
                <a16:creationId xmlns:a16="http://schemas.microsoft.com/office/drawing/2014/main" id="{680A2AB5-8CF4-381F-D45B-EDD8A2765A4B}"/>
              </a:ext>
            </a:extLst>
          </p:cNvPr>
          <p:cNvPicPr>
            <a:picLocks noChangeAspect="1"/>
          </p:cNvPicPr>
          <p:nvPr/>
        </p:nvPicPr>
        <p:blipFill>
          <a:blip r:embed="rId4"/>
          <a:stretch>
            <a:fillRect/>
          </a:stretch>
        </p:blipFill>
        <p:spPr>
          <a:xfrm>
            <a:off x="7044076" y="3073269"/>
            <a:ext cx="4241800" cy="1079500"/>
          </a:xfrm>
          <a:prstGeom prst="rect">
            <a:avLst/>
          </a:prstGeom>
        </p:spPr>
      </p:pic>
      <p:sp>
        <p:nvSpPr>
          <p:cNvPr id="13" name="TextBox 12">
            <a:extLst>
              <a:ext uri="{FF2B5EF4-FFF2-40B4-BE49-F238E27FC236}">
                <a16:creationId xmlns:a16="http://schemas.microsoft.com/office/drawing/2014/main" id="{341D998C-8B45-0394-38E8-CB3ACB19B0BF}"/>
              </a:ext>
            </a:extLst>
          </p:cNvPr>
          <p:cNvSpPr txBox="1"/>
          <p:nvPr/>
        </p:nvSpPr>
        <p:spPr>
          <a:xfrm>
            <a:off x="6998276" y="2623800"/>
            <a:ext cx="3185487" cy="40011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ES for comprehension-study:</a:t>
            </a:r>
          </a:p>
        </p:txBody>
      </p:sp>
      <p:pic>
        <p:nvPicPr>
          <p:cNvPr id="15" name="Picture 14" descr="A white paper with black text&#10;&#10;Description automatically generated">
            <a:extLst>
              <a:ext uri="{FF2B5EF4-FFF2-40B4-BE49-F238E27FC236}">
                <a16:creationId xmlns:a16="http://schemas.microsoft.com/office/drawing/2014/main" id="{8EDB7711-2DFE-035B-1D19-8863CECC5FEF}"/>
              </a:ext>
            </a:extLst>
          </p:cNvPr>
          <p:cNvPicPr>
            <a:picLocks noChangeAspect="1"/>
          </p:cNvPicPr>
          <p:nvPr/>
        </p:nvPicPr>
        <p:blipFill>
          <a:blip r:embed="rId5"/>
          <a:stretch>
            <a:fillRect/>
          </a:stretch>
        </p:blipFill>
        <p:spPr>
          <a:xfrm>
            <a:off x="6998276" y="4233093"/>
            <a:ext cx="4241800" cy="1491527"/>
          </a:xfrm>
          <a:prstGeom prst="rect">
            <a:avLst/>
          </a:prstGeom>
        </p:spPr>
      </p:pic>
      <p:sp>
        <p:nvSpPr>
          <p:cNvPr id="16" name="Rectangle 15">
            <a:extLst>
              <a:ext uri="{FF2B5EF4-FFF2-40B4-BE49-F238E27FC236}">
                <a16:creationId xmlns:a16="http://schemas.microsoft.com/office/drawing/2014/main" id="{0B7B8CF5-2410-13FB-38B6-6E7DA3516823}"/>
              </a:ext>
            </a:extLst>
          </p:cNvPr>
          <p:cNvSpPr/>
          <p:nvPr/>
        </p:nvSpPr>
        <p:spPr bwMode="auto">
          <a:xfrm>
            <a:off x="7044076" y="4844442"/>
            <a:ext cx="2316264" cy="120718"/>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17" name="Rectangle 16">
            <a:extLst>
              <a:ext uri="{FF2B5EF4-FFF2-40B4-BE49-F238E27FC236}">
                <a16:creationId xmlns:a16="http://schemas.microsoft.com/office/drawing/2014/main" id="{92A794D5-A7A2-0F9E-A338-020593276DB8}"/>
              </a:ext>
            </a:extLst>
          </p:cNvPr>
          <p:cNvSpPr/>
          <p:nvPr/>
        </p:nvSpPr>
        <p:spPr bwMode="auto">
          <a:xfrm>
            <a:off x="7183202" y="5117560"/>
            <a:ext cx="2316264" cy="120718"/>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18" name="Rectangle 17">
            <a:extLst>
              <a:ext uri="{FF2B5EF4-FFF2-40B4-BE49-F238E27FC236}">
                <a16:creationId xmlns:a16="http://schemas.microsoft.com/office/drawing/2014/main" id="{F10C547E-557A-3032-40C6-9C253901FFC8}"/>
              </a:ext>
            </a:extLst>
          </p:cNvPr>
          <p:cNvSpPr/>
          <p:nvPr/>
        </p:nvSpPr>
        <p:spPr bwMode="auto">
          <a:xfrm>
            <a:off x="5046696" y="3736232"/>
            <a:ext cx="857284" cy="449251"/>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19" name="Rectangle 18">
            <a:extLst>
              <a:ext uri="{FF2B5EF4-FFF2-40B4-BE49-F238E27FC236}">
                <a16:creationId xmlns:a16="http://schemas.microsoft.com/office/drawing/2014/main" id="{7348B607-C74D-C7A6-5627-1E0FEA4ECCBD}"/>
              </a:ext>
            </a:extLst>
          </p:cNvPr>
          <p:cNvSpPr/>
          <p:nvPr/>
        </p:nvSpPr>
        <p:spPr bwMode="auto">
          <a:xfrm>
            <a:off x="3080042" y="3736232"/>
            <a:ext cx="857284" cy="449251"/>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pic>
        <p:nvPicPr>
          <p:cNvPr id="21" name="Picture 20" descr="A math equations with numbers&#10;&#10;Description automatically generated with medium confidence">
            <a:extLst>
              <a:ext uri="{FF2B5EF4-FFF2-40B4-BE49-F238E27FC236}">
                <a16:creationId xmlns:a16="http://schemas.microsoft.com/office/drawing/2014/main" id="{E4D8CDFE-7127-440C-9B78-3D258AA49197}"/>
              </a:ext>
            </a:extLst>
          </p:cNvPr>
          <p:cNvPicPr>
            <a:picLocks noChangeAspect="1"/>
          </p:cNvPicPr>
          <p:nvPr/>
        </p:nvPicPr>
        <p:blipFill>
          <a:blip r:embed="rId6"/>
          <a:stretch>
            <a:fillRect/>
          </a:stretch>
        </p:blipFill>
        <p:spPr>
          <a:xfrm>
            <a:off x="1218692" y="5186654"/>
            <a:ext cx="3178276" cy="925321"/>
          </a:xfrm>
          <a:prstGeom prst="rect">
            <a:avLst/>
          </a:prstGeom>
        </p:spPr>
      </p:pic>
      <p:cxnSp>
        <p:nvCxnSpPr>
          <p:cNvPr id="23" name="Straight Connector 22">
            <a:extLst>
              <a:ext uri="{FF2B5EF4-FFF2-40B4-BE49-F238E27FC236}">
                <a16:creationId xmlns:a16="http://schemas.microsoft.com/office/drawing/2014/main" id="{F9219A96-F5FA-6D45-6719-380BB4FFAE81}"/>
              </a:ext>
            </a:extLst>
          </p:cNvPr>
          <p:cNvCxnSpPr>
            <a:cxnSpLocks/>
          </p:cNvCxnSpPr>
          <p:nvPr/>
        </p:nvCxnSpPr>
        <p:spPr bwMode="auto">
          <a:xfrm>
            <a:off x="2294004" y="5651560"/>
            <a:ext cx="333240" cy="0"/>
          </a:xfrm>
          <a:prstGeom prst="line">
            <a:avLst/>
          </a:prstGeom>
          <a:noFill/>
          <a:ln w="9525" cap="flat" cmpd="sng" algn="ctr">
            <a:solidFill>
              <a:srgbClr val="FF0000"/>
            </a:solidFill>
            <a:prstDash val="solid"/>
            <a:round/>
            <a:headEnd type="none" w="med" len="med"/>
            <a:tailEnd type="none" w="med" len="med"/>
          </a:ln>
        </p:spPr>
      </p:cxnSp>
      <p:cxnSp>
        <p:nvCxnSpPr>
          <p:cNvPr id="25" name="Straight Connector 24">
            <a:extLst>
              <a:ext uri="{FF2B5EF4-FFF2-40B4-BE49-F238E27FC236}">
                <a16:creationId xmlns:a16="http://schemas.microsoft.com/office/drawing/2014/main" id="{FA917C18-56F4-E5DA-B11D-A194F7EF6F16}"/>
              </a:ext>
            </a:extLst>
          </p:cNvPr>
          <p:cNvCxnSpPr>
            <a:cxnSpLocks/>
          </p:cNvCxnSpPr>
          <p:nvPr/>
        </p:nvCxnSpPr>
        <p:spPr bwMode="auto">
          <a:xfrm>
            <a:off x="2460624" y="5810048"/>
            <a:ext cx="333240" cy="0"/>
          </a:xfrm>
          <a:prstGeom prst="line">
            <a:avLst/>
          </a:prstGeom>
          <a:noFill/>
          <a:ln w="9525" cap="flat" cmpd="sng" algn="ctr">
            <a:solidFill>
              <a:srgbClr val="FF0000"/>
            </a:solidFill>
            <a:prstDash val="solid"/>
            <a:round/>
            <a:headEnd type="none" w="med" len="med"/>
            <a:tailEnd type="none" w="med" len="med"/>
          </a:ln>
        </p:spPr>
      </p:cxnSp>
      <p:cxnSp>
        <p:nvCxnSpPr>
          <p:cNvPr id="26" name="Straight Connector 25">
            <a:extLst>
              <a:ext uri="{FF2B5EF4-FFF2-40B4-BE49-F238E27FC236}">
                <a16:creationId xmlns:a16="http://schemas.microsoft.com/office/drawing/2014/main" id="{D17CDFC9-6133-0FF1-6A5D-88141FE93953}"/>
              </a:ext>
            </a:extLst>
          </p:cNvPr>
          <p:cNvCxnSpPr>
            <a:cxnSpLocks/>
          </p:cNvCxnSpPr>
          <p:nvPr/>
        </p:nvCxnSpPr>
        <p:spPr bwMode="auto">
          <a:xfrm>
            <a:off x="1717944" y="5464412"/>
            <a:ext cx="333240" cy="0"/>
          </a:xfrm>
          <a:prstGeom prst="line">
            <a:avLst/>
          </a:prstGeom>
          <a:noFill/>
          <a:ln w="9525" cap="flat" cmpd="sng" algn="ctr">
            <a:solidFill>
              <a:srgbClr val="FF0000"/>
            </a:solidFill>
            <a:prstDash val="solid"/>
            <a:round/>
            <a:headEnd type="none" w="med" len="med"/>
            <a:tailEnd type="none" w="med" len="med"/>
          </a:ln>
        </p:spPr>
      </p:cxnSp>
      <p:cxnSp>
        <p:nvCxnSpPr>
          <p:cNvPr id="28" name="Straight Arrow Connector 27">
            <a:extLst>
              <a:ext uri="{FF2B5EF4-FFF2-40B4-BE49-F238E27FC236}">
                <a16:creationId xmlns:a16="http://schemas.microsoft.com/office/drawing/2014/main" id="{7B563ABB-616C-11E4-2615-FCAFB3DEB7EB}"/>
              </a:ext>
            </a:extLst>
          </p:cNvPr>
          <p:cNvCxnSpPr>
            <a:cxnSpLocks/>
          </p:cNvCxnSpPr>
          <p:nvPr/>
        </p:nvCxnSpPr>
        <p:spPr bwMode="auto">
          <a:xfrm flipV="1">
            <a:off x="6096000" y="3736232"/>
            <a:ext cx="1087202" cy="307029"/>
          </a:xfrm>
          <a:prstGeom prst="straightConnector1">
            <a:avLst/>
          </a:prstGeom>
          <a:noFill/>
          <a:ln w="9525" cap="flat" cmpd="sng" algn="ctr">
            <a:solidFill>
              <a:srgbClr val="FF0000"/>
            </a:solidFill>
            <a:prstDash val="solid"/>
            <a:round/>
            <a:headEnd type="none" w="med" len="med"/>
            <a:tailEnd type="triangle"/>
          </a:ln>
        </p:spPr>
      </p:cxnSp>
    </p:spTree>
    <p:extLst>
      <p:ext uri="{BB962C8B-B14F-4D97-AF65-F5344CB8AC3E}">
        <p14:creationId xmlns:p14="http://schemas.microsoft.com/office/powerpoint/2010/main" val="166447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160A9302-9B25-B695-13A1-48C902155008}"/>
              </a:ext>
            </a:extLst>
          </p:cNvPr>
          <p:cNvSpPr>
            <a:spLocks noGrp="1" noChangeArrowheads="1"/>
          </p:cNvSpPr>
          <p:nvPr>
            <p:ph type="title"/>
          </p:nvPr>
        </p:nvSpPr>
        <p:spPr>
          <a:xfrm>
            <a:off x="812800" y="609600"/>
            <a:ext cx="10566400" cy="591968"/>
          </a:xfrm>
        </p:spPr>
        <p:txBody>
          <a:bodyPr/>
          <a:lstStyle/>
          <a:p>
            <a:r>
              <a:rPr lang="zh-CN" altLang="en-US" sz="3200" dirty="0">
                <a:solidFill>
                  <a:srgbClr val="FF0000"/>
                </a:solidFill>
              </a:rPr>
              <a:t>单个研究效应量转化</a:t>
            </a:r>
          </a:p>
        </p:txBody>
      </p:sp>
      <p:sp>
        <p:nvSpPr>
          <p:cNvPr id="2" name="Content Placeholder 1">
            <a:extLst>
              <a:ext uri="{FF2B5EF4-FFF2-40B4-BE49-F238E27FC236}">
                <a16:creationId xmlns:a16="http://schemas.microsoft.com/office/drawing/2014/main" id="{DEEAF720-173C-0655-1380-C4A2F2D56102}"/>
              </a:ext>
            </a:extLst>
          </p:cNvPr>
          <p:cNvSpPr>
            <a:spLocks noGrp="1"/>
          </p:cNvSpPr>
          <p:nvPr>
            <p:ph idx="1"/>
          </p:nvPr>
        </p:nvSpPr>
        <p:spPr>
          <a:xfrm>
            <a:off x="812800" y="1446350"/>
            <a:ext cx="10023444" cy="5054532"/>
          </a:xfrm>
        </p:spPr>
        <p:txBody>
          <a:bodyPr/>
          <a:lstStyle/>
          <a:p>
            <a:r>
              <a:rPr lang="zh-CN" altLang="en-US" dirty="0">
                <a:solidFill>
                  <a:schemeClr val="tx1"/>
                </a:solidFill>
                <a:effectLst/>
              </a:rPr>
              <a:t>报告</a:t>
            </a:r>
            <a:r>
              <a:rPr lang="en-US" altLang="zh-CN" dirty="0">
                <a:solidFill>
                  <a:schemeClr val="tx1"/>
                </a:solidFill>
                <a:effectLst/>
              </a:rPr>
              <a:t>t</a:t>
            </a:r>
            <a:r>
              <a:rPr lang="zh-CN" altLang="en-US" dirty="0">
                <a:solidFill>
                  <a:schemeClr val="tx1"/>
                </a:solidFill>
                <a:effectLst/>
              </a:rPr>
              <a:t>检验的效应量的计算</a:t>
            </a:r>
            <a:endParaRPr lang="en-AU" altLang="zh-CN" dirty="0">
              <a:solidFill>
                <a:schemeClr val="tx1"/>
              </a:solidFill>
              <a:effectLst/>
            </a:endParaRPr>
          </a:p>
          <a:p>
            <a:endParaRPr lang="en-AU" altLang="zh-CN" dirty="0">
              <a:solidFill>
                <a:schemeClr val="tx1"/>
              </a:solidFill>
            </a:endParaRPr>
          </a:p>
          <a:p>
            <a:endParaRPr lang="en-AU" altLang="zh-CN" dirty="0">
              <a:solidFill>
                <a:schemeClr val="tx1"/>
              </a:solidFill>
              <a:effectLst/>
            </a:endParaRPr>
          </a:p>
          <a:p>
            <a:endParaRPr lang="en-AU" altLang="zh-CN" dirty="0">
              <a:solidFill>
                <a:schemeClr val="tx1"/>
              </a:solidFill>
            </a:endParaRPr>
          </a:p>
          <a:p>
            <a:endParaRPr lang="en-AU" altLang="zh-CN" dirty="0">
              <a:solidFill>
                <a:schemeClr val="tx1"/>
              </a:solidFill>
              <a:effectLst/>
            </a:endParaRPr>
          </a:p>
          <a:p>
            <a:pPr marL="0" indent="0">
              <a:buNone/>
            </a:pPr>
            <a:endParaRPr lang="en-AU" altLang="zh-CN" dirty="0">
              <a:solidFill>
                <a:schemeClr val="tx1"/>
              </a:solidFill>
            </a:endParaRPr>
          </a:p>
          <a:p>
            <a:pPr marL="0" indent="0">
              <a:buNone/>
            </a:pPr>
            <a:endParaRPr lang="en-AU" altLang="zh-CN" dirty="0">
              <a:solidFill>
                <a:schemeClr val="tx1"/>
              </a:solidFill>
              <a:effectLst/>
            </a:endParaRPr>
          </a:p>
          <a:p>
            <a:pPr lvl="2"/>
            <a:endParaRPr lang="zh-CN" altLang="en-US" sz="1600" dirty="0"/>
          </a:p>
          <a:p>
            <a:pPr lvl="2"/>
            <a:endParaRPr lang="zh-CN" altLang="en-US" sz="2000" dirty="0">
              <a:solidFill>
                <a:schemeClr val="tx1"/>
              </a:solidFill>
            </a:endParaRPr>
          </a:p>
          <a:p>
            <a:pPr marL="696912" lvl="2" indent="0">
              <a:buNone/>
            </a:pPr>
            <a:endParaRPr lang="zh-CN" altLang="en-US" sz="2000" dirty="0">
              <a:latin typeface="FZSSJW--GB1-0"/>
            </a:endParaRPr>
          </a:p>
          <a:p>
            <a:pPr lvl="1"/>
            <a:endParaRPr lang="en-AU" altLang="zh-CN" sz="2000" dirty="0">
              <a:latin typeface="FZSSJW--GB1-0"/>
            </a:endParaRPr>
          </a:p>
          <a:p>
            <a:pPr lvl="1"/>
            <a:endParaRPr lang="zh-CN" altLang="en-US" sz="1800" dirty="0"/>
          </a:p>
          <a:p>
            <a:endParaRPr lang="en-AU" sz="2000" kern="1200" dirty="0">
              <a:solidFill>
                <a:srgbClr val="006699"/>
              </a:solidFill>
              <a:ea typeface="宋体" panose="02010600030101010101" pitchFamily="2" charset="-122"/>
            </a:endParaRPr>
          </a:p>
        </p:txBody>
      </p:sp>
      <p:sp>
        <p:nvSpPr>
          <p:cNvPr id="3" name="TextBox 2">
            <a:extLst>
              <a:ext uri="{FF2B5EF4-FFF2-40B4-BE49-F238E27FC236}">
                <a16:creationId xmlns:a16="http://schemas.microsoft.com/office/drawing/2014/main" id="{E108F882-1B51-E74F-49C6-4CA4050AD014}"/>
              </a:ext>
            </a:extLst>
          </p:cNvPr>
          <p:cNvSpPr txBox="1"/>
          <p:nvPr/>
        </p:nvSpPr>
        <p:spPr>
          <a:xfrm>
            <a:off x="1084278" y="2074103"/>
            <a:ext cx="10023444" cy="1015663"/>
          </a:xfrm>
          <a:prstGeom prst="rect">
            <a:avLst/>
          </a:prstGeom>
          <a:noFill/>
        </p:spPr>
        <p:txBody>
          <a:bodyPr wrap="square" rtlCol="0">
            <a:spAutoFit/>
          </a:bodyPr>
          <a:lstStyle/>
          <a:p>
            <a:r>
              <a:rPr lang="en-US" b="1" i="1" dirty="0" err="1">
                <a:latin typeface="Times New Roman" panose="02020603050405020304" pitchFamily="18" charset="0"/>
                <a:cs typeface="Times New Roman" panose="02020603050405020304" pitchFamily="18" charset="0"/>
              </a:rPr>
              <a:t>Ginns</a:t>
            </a:r>
            <a:r>
              <a:rPr lang="en-US" b="1" i="1" dirty="0">
                <a:latin typeface="Times New Roman" panose="02020603050405020304" pitchFamily="18" charset="0"/>
                <a:cs typeface="Times New Roman" panose="02020603050405020304" pitchFamily="18" charset="0"/>
              </a:rPr>
              <a:t> and Fraser (2010)</a:t>
            </a:r>
            <a:r>
              <a:rPr lang="zh-CN" altLang="en-US" b="1" i="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AU" sz="2000" u="none" strike="noStrike" dirty="0">
                <a:effectLst/>
                <a:latin typeface="Times New Roman" panose="02020603050405020304" pitchFamily="18" charset="0"/>
                <a:cs typeface="Times New Roman" panose="02020603050405020304" pitchFamily="18" charset="0"/>
              </a:rPr>
              <a:t> “The personalized group scored higher on the terminology test than the non</a:t>
            </a:r>
            <a:r>
              <a:rPr lang="en-US" altLang="zh-CN" sz="2000" u="none" strike="noStrike" dirty="0">
                <a:effectLst/>
                <a:latin typeface="Times New Roman" panose="02020603050405020304" pitchFamily="18" charset="0"/>
                <a:cs typeface="Times New Roman" panose="02020603050405020304" pitchFamily="18" charset="0"/>
              </a:rPr>
              <a:t>-</a:t>
            </a:r>
            <a:r>
              <a:rPr lang="en-AU" sz="2000" u="none" strike="noStrike" dirty="0">
                <a:effectLst/>
                <a:latin typeface="Times New Roman" panose="02020603050405020304" pitchFamily="18" charset="0"/>
                <a:cs typeface="Times New Roman" panose="02020603050405020304" pitchFamily="18" charset="0"/>
              </a:rPr>
              <a:t>personalized group, t(38) = 2.98, p = 0.005, </a:t>
            </a:r>
            <a:r>
              <a:rPr lang="en-AU" sz="2000" i="1" u="none" strike="noStrike" dirty="0">
                <a:effectLst/>
                <a:latin typeface="Times New Roman" panose="02020603050405020304" pitchFamily="18" charset="0"/>
                <a:cs typeface="Times New Roman" panose="02020603050405020304" pitchFamily="18" charset="0"/>
              </a:rPr>
              <a:t>d</a:t>
            </a:r>
            <a:r>
              <a:rPr lang="en-AU" sz="2000" u="none" strike="noStrike" dirty="0">
                <a:effectLst/>
                <a:latin typeface="Times New Roman" panose="02020603050405020304" pitchFamily="18" charset="0"/>
                <a:cs typeface="Times New Roman" panose="02020603050405020304" pitchFamily="18" charset="0"/>
              </a:rPr>
              <a:t> = 0.92 [0.27–1.58].”</a:t>
            </a:r>
            <a:endParaRPr lang="en-AU" sz="2000" b="0" i="0" u="none" strike="noStrike" dirty="0">
              <a:solidFill>
                <a:srgbClr val="000000"/>
              </a:solidFill>
              <a:effectLst/>
              <a:latin typeface="Times New Roman" panose="02020603050405020304" pitchFamily="18" charset="0"/>
              <a:cs typeface="Times New Roman" panose="02020603050405020304" pitchFamily="18" charset="0"/>
            </a:endParaRPr>
          </a:p>
          <a:p>
            <a:endParaRPr lang="en-US" dirty="0"/>
          </a:p>
        </p:txBody>
      </p:sp>
      <p:pic>
        <p:nvPicPr>
          <p:cNvPr id="9" name="Picture 8" descr="A screenshot of a graph&#10;&#10;Description automatically generated">
            <a:extLst>
              <a:ext uri="{FF2B5EF4-FFF2-40B4-BE49-F238E27FC236}">
                <a16:creationId xmlns:a16="http://schemas.microsoft.com/office/drawing/2014/main" id="{A935F646-299B-B16C-C20C-15A5D5A88246}"/>
              </a:ext>
            </a:extLst>
          </p:cNvPr>
          <p:cNvPicPr>
            <a:picLocks noChangeAspect="1"/>
          </p:cNvPicPr>
          <p:nvPr/>
        </p:nvPicPr>
        <p:blipFill>
          <a:blip r:embed="rId2"/>
          <a:stretch>
            <a:fillRect/>
          </a:stretch>
        </p:blipFill>
        <p:spPr>
          <a:xfrm>
            <a:off x="4555788" y="3006556"/>
            <a:ext cx="4367956" cy="1633152"/>
          </a:xfrm>
          <a:prstGeom prst="rect">
            <a:avLst/>
          </a:prstGeom>
        </p:spPr>
      </p:pic>
      <p:sp>
        <p:nvSpPr>
          <p:cNvPr id="10" name="Rectangle 9">
            <a:extLst>
              <a:ext uri="{FF2B5EF4-FFF2-40B4-BE49-F238E27FC236}">
                <a16:creationId xmlns:a16="http://schemas.microsoft.com/office/drawing/2014/main" id="{C6FBB1C1-B870-16F7-8064-444947DFF435}"/>
              </a:ext>
            </a:extLst>
          </p:cNvPr>
          <p:cNvSpPr/>
          <p:nvPr/>
        </p:nvSpPr>
        <p:spPr bwMode="auto">
          <a:xfrm>
            <a:off x="4824616" y="3590824"/>
            <a:ext cx="1612968" cy="183047"/>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13" name="Rectangle 12">
            <a:extLst>
              <a:ext uri="{FF2B5EF4-FFF2-40B4-BE49-F238E27FC236}">
                <a16:creationId xmlns:a16="http://schemas.microsoft.com/office/drawing/2014/main" id="{971DAA03-8943-5736-8D90-8C13E12EF97F}"/>
              </a:ext>
            </a:extLst>
          </p:cNvPr>
          <p:cNvSpPr/>
          <p:nvPr/>
        </p:nvSpPr>
        <p:spPr bwMode="auto">
          <a:xfrm>
            <a:off x="4824616" y="3908418"/>
            <a:ext cx="1612968" cy="183047"/>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pic>
        <p:nvPicPr>
          <p:cNvPr id="5" name="Picture 4">
            <a:extLst>
              <a:ext uri="{FF2B5EF4-FFF2-40B4-BE49-F238E27FC236}">
                <a16:creationId xmlns:a16="http://schemas.microsoft.com/office/drawing/2014/main" id="{A8E3482D-F455-0836-3B61-1073F24B0E60}"/>
              </a:ext>
            </a:extLst>
          </p:cNvPr>
          <p:cNvPicPr>
            <a:picLocks noChangeAspect="1"/>
          </p:cNvPicPr>
          <p:nvPr/>
        </p:nvPicPr>
        <p:blipFill rotWithShape="1">
          <a:blip r:embed="rId3"/>
          <a:srcRect l="-2374" t="14579" r="10757" b="-334"/>
          <a:stretch/>
        </p:blipFill>
        <p:spPr>
          <a:xfrm>
            <a:off x="1137426" y="3117578"/>
            <a:ext cx="3129926" cy="653442"/>
          </a:xfrm>
          <a:prstGeom prst="rect">
            <a:avLst/>
          </a:prstGeom>
        </p:spPr>
      </p:pic>
    </p:spTree>
    <p:extLst>
      <p:ext uri="{BB962C8B-B14F-4D97-AF65-F5344CB8AC3E}">
        <p14:creationId xmlns:p14="http://schemas.microsoft.com/office/powerpoint/2010/main" val="678207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160A9302-9B25-B695-13A1-48C902155008}"/>
              </a:ext>
            </a:extLst>
          </p:cNvPr>
          <p:cNvSpPr>
            <a:spLocks noGrp="1" noChangeArrowheads="1"/>
          </p:cNvSpPr>
          <p:nvPr>
            <p:ph type="title"/>
          </p:nvPr>
        </p:nvSpPr>
        <p:spPr>
          <a:xfrm>
            <a:off x="812800" y="609600"/>
            <a:ext cx="10566400" cy="591968"/>
          </a:xfrm>
        </p:spPr>
        <p:txBody>
          <a:bodyPr/>
          <a:lstStyle/>
          <a:p>
            <a:r>
              <a:rPr lang="zh-CN" altLang="en-US" sz="3200" dirty="0">
                <a:solidFill>
                  <a:srgbClr val="FF0000"/>
                </a:solidFill>
              </a:rPr>
              <a:t>单个研究效应量转化</a:t>
            </a:r>
          </a:p>
        </p:txBody>
      </p:sp>
      <p:sp>
        <p:nvSpPr>
          <p:cNvPr id="2" name="Content Placeholder 1">
            <a:extLst>
              <a:ext uri="{FF2B5EF4-FFF2-40B4-BE49-F238E27FC236}">
                <a16:creationId xmlns:a16="http://schemas.microsoft.com/office/drawing/2014/main" id="{DEEAF720-173C-0655-1380-C4A2F2D56102}"/>
              </a:ext>
            </a:extLst>
          </p:cNvPr>
          <p:cNvSpPr>
            <a:spLocks noGrp="1"/>
          </p:cNvSpPr>
          <p:nvPr>
            <p:ph idx="1"/>
          </p:nvPr>
        </p:nvSpPr>
        <p:spPr>
          <a:xfrm>
            <a:off x="812800" y="1193868"/>
            <a:ext cx="10464800" cy="954398"/>
          </a:xfrm>
        </p:spPr>
        <p:txBody>
          <a:bodyPr/>
          <a:lstStyle/>
          <a:p>
            <a:r>
              <a:rPr lang="zh-CN" altLang="en-US" dirty="0">
                <a:solidFill>
                  <a:schemeClr val="tx1"/>
                </a:solidFill>
                <a:effectLst/>
              </a:rPr>
              <a:t>报告</a:t>
            </a:r>
            <a:r>
              <a:rPr lang="zh-CN" altLang="en-AU" dirty="0">
                <a:solidFill>
                  <a:schemeClr val="tx1"/>
                </a:solidFill>
                <a:effectLst/>
              </a:rPr>
              <a:t>非</a:t>
            </a:r>
            <a:r>
              <a:rPr lang="zh-CN" altLang="en-US" dirty="0">
                <a:solidFill>
                  <a:schemeClr val="tx1"/>
                </a:solidFill>
                <a:effectLst/>
              </a:rPr>
              <a:t>标准化回归系数的效应量的计算</a:t>
            </a:r>
            <a:endParaRPr lang="en-AU" altLang="zh-CN" dirty="0">
              <a:solidFill>
                <a:schemeClr val="tx1"/>
              </a:solidFill>
              <a:effectLst/>
            </a:endParaRPr>
          </a:p>
          <a:p>
            <a:endParaRPr lang="en-AU" altLang="zh-CN" dirty="0">
              <a:solidFill>
                <a:schemeClr val="tx1"/>
              </a:solidFill>
            </a:endParaRPr>
          </a:p>
          <a:p>
            <a:endParaRPr lang="en-AU" altLang="zh-CN" dirty="0">
              <a:solidFill>
                <a:schemeClr val="tx1"/>
              </a:solidFill>
              <a:effectLst/>
            </a:endParaRPr>
          </a:p>
          <a:p>
            <a:endParaRPr lang="en-AU" altLang="zh-CN" dirty="0">
              <a:solidFill>
                <a:schemeClr val="tx1"/>
              </a:solidFill>
            </a:endParaRPr>
          </a:p>
          <a:p>
            <a:pPr marL="0" indent="0">
              <a:buNone/>
            </a:pPr>
            <a:endParaRPr lang="en-AU" altLang="zh-CN" dirty="0">
              <a:solidFill>
                <a:schemeClr val="tx1"/>
              </a:solidFill>
            </a:endParaRPr>
          </a:p>
          <a:p>
            <a:pPr marL="0" indent="0">
              <a:buNone/>
            </a:pPr>
            <a:endParaRPr lang="en-AU" altLang="zh-CN" dirty="0">
              <a:solidFill>
                <a:schemeClr val="tx1"/>
              </a:solidFill>
              <a:effectLst/>
            </a:endParaRPr>
          </a:p>
          <a:p>
            <a:r>
              <a:rPr lang="zh-CN" altLang="en-US" dirty="0">
                <a:solidFill>
                  <a:schemeClr val="tx1"/>
                </a:solidFill>
                <a:effectLst/>
              </a:rPr>
              <a:t>报告标准化回归系数的效应量的计算</a:t>
            </a:r>
            <a:endParaRPr lang="en-AU" altLang="zh-CN" dirty="0">
              <a:solidFill>
                <a:schemeClr val="tx1"/>
              </a:solidFill>
              <a:effectLst/>
            </a:endParaRPr>
          </a:p>
          <a:p>
            <a:endParaRPr lang="en-AU" altLang="zh-CN" dirty="0">
              <a:solidFill>
                <a:schemeClr val="tx1"/>
              </a:solidFill>
              <a:effectLst/>
            </a:endParaRPr>
          </a:p>
          <a:p>
            <a:pPr lvl="2"/>
            <a:endParaRPr lang="zh-CN" altLang="en-US" sz="1600" dirty="0"/>
          </a:p>
          <a:p>
            <a:pPr lvl="2"/>
            <a:endParaRPr lang="zh-CN" altLang="en-US" sz="2000" dirty="0">
              <a:solidFill>
                <a:schemeClr val="tx1"/>
              </a:solidFill>
            </a:endParaRPr>
          </a:p>
          <a:p>
            <a:pPr marL="696912" lvl="2" indent="0">
              <a:buNone/>
            </a:pPr>
            <a:endParaRPr lang="zh-CN" altLang="en-US" sz="2000" dirty="0">
              <a:latin typeface="FZSSJW--GB1-0"/>
            </a:endParaRPr>
          </a:p>
          <a:p>
            <a:pPr lvl="1"/>
            <a:endParaRPr lang="en-AU" altLang="zh-CN" sz="2000" dirty="0">
              <a:latin typeface="FZSSJW--GB1-0"/>
            </a:endParaRPr>
          </a:p>
          <a:p>
            <a:pPr lvl="1"/>
            <a:endParaRPr lang="zh-CN" altLang="en-US" sz="1800" dirty="0"/>
          </a:p>
          <a:p>
            <a:endParaRPr lang="en-AU" sz="2000" kern="1200" dirty="0">
              <a:solidFill>
                <a:srgbClr val="006699"/>
              </a:solidFill>
              <a:ea typeface="宋体" panose="02010600030101010101" pitchFamily="2" charset="-122"/>
            </a:endParaRPr>
          </a:p>
        </p:txBody>
      </p:sp>
      <p:pic>
        <p:nvPicPr>
          <p:cNvPr id="6" name="Picture 5" descr="A screenshot of a computer&#10;&#10;Description automatically generated">
            <a:extLst>
              <a:ext uri="{FF2B5EF4-FFF2-40B4-BE49-F238E27FC236}">
                <a16:creationId xmlns:a16="http://schemas.microsoft.com/office/drawing/2014/main" id="{1D28D7B2-8880-CA71-D4C0-E93FF518E196}"/>
              </a:ext>
            </a:extLst>
          </p:cNvPr>
          <p:cNvPicPr>
            <a:picLocks noChangeAspect="1"/>
          </p:cNvPicPr>
          <p:nvPr/>
        </p:nvPicPr>
        <p:blipFill>
          <a:blip r:embed="rId2"/>
          <a:stretch>
            <a:fillRect/>
          </a:stretch>
        </p:blipFill>
        <p:spPr>
          <a:xfrm>
            <a:off x="1141884" y="2044092"/>
            <a:ext cx="3390900" cy="1308100"/>
          </a:xfrm>
          <a:prstGeom prst="rect">
            <a:avLst/>
          </a:prstGeom>
        </p:spPr>
      </p:pic>
      <p:pic>
        <p:nvPicPr>
          <p:cNvPr id="8" name="Picture 7" descr="A close-up of a white screen&#10;&#10;Description automatically generated">
            <a:extLst>
              <a:ext uri="{FF2B5EF4-FFF2-40B4-BE49-F238E27FC236}">
                <a16:creationId xmlns:a16="http://schemas.microsoft.com/office/drawing/2014/main" id="{ED9E918D-CDEE-1D9E-7D31-B228C1E045B2}"/>
              </a:ext>
            </a:extLst>
          </p:cNvPr>
          <p:cNvPicPr>
            <a:picLocks noChangeAspect="1"/>
          </p:cNvPicPr>
          <p:nvPr/>
        </p:nvPicPr>
        <p:blipFill>
          <a:blip r:embed="rId3"/>
          <a:stretch>
            <a:fillRect/>
          </a:stretch>
        </p:blipFill>
        <p:spPr>
          <a:xfrm>
            <a:off x="4861868" y="1785836"/>
            <a:ext cx="6249032" cy="1898170"/>
          </a:xfrm>
          <a:prstGeom prst="rect">
            <a:avLst/>
          </a:prstGeom>
        </p:spPr>
      </p:pic>
      <p:sp>
        <p:nvSpPr>
          <p:cNvPr id="11" name="Rectangle 10">
            <a:extLst>
              <a:ext uri="{FF2B5EF4-FFF2-40B4-BE49-F238E27FC236}">
                <a16:creationId xmlns:a16="http://schemas.microsoft.com/office/drawing/2014/main" id="{1400388A-D1BC-1478-EDC5-DDAC6E66D2B0}"/>
              </a:ext>
            </a:extLst>
          </p:cNvPr>
          <p:cNvSpPr/>
          <p:nvPr/>
        </p:nvSpPr>
        <p:spPr bwMode="auto">
          <a:xfrm>
            <a:off x="5135900" y="2549487"/>
            <a:ext cx="1804988" cy="183047"/>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14" name="Rectangle 13">
            <a:extLst>
              <a:ext uri="{FF2B5EF4-FFF2-40B4-BE49-F238E27FC236}">
                <a16:creationId xmlns:a16="http://schemas.microsoft.com/office/drawing/2014/main" id="{C8E66952-5A7E-5250-57B7-254D5CBC47F0}"/>
              </a:ext>
            </a:extLst>
          </p:cNvPr>
          <p:cNvSpPr/>
          <p:nvPr/>
        </p:nvSpPr>
        <p:spPr bwMode="auto">
          <a:xfrm>
            <a:off x="5135900" y="2891344"/>
            <a:ext cx="1804988" cy="183047"/>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pic>
        <p:nvPicPr>
          <p:cNvPr id="16" name="Picture 15" descr="A screenshot of a computer&#10;&#10;Description automatically generated">
            <a:extLst>
              <a:ext uri="{FF2B5EF4-FFF2-40B4-BE49-F238E27FC236}">
                <a16:creationId xmlns:a16="http://schemas.microsoft.com/office/drawing/2014/main" id="{42F4E1B0-61B9-C046-8708-25005906CC2E}"/>
              </a:ext>
            </a:extLst>
          </p:cNvPr>
          <p:cNvPicPr>
            <a:picLocks noChangeAspect="1"/>
          </p:cNvPicPr>
          <p:nvPr/>
        </p:nvPicPr>
        <p:blipFill rotWithShape="1">
          <a:blip r:embed="rId4"/>
          <a:srcRect t="4629"/>
          <a:stretch/>
        </p:blipFill>
        <p:spPr>
          <a:xfrm>
            <a:off x="1144316" y="4425140"/>
            <a:ext cx="3441700" cy="1308100"/>
          </a:xfrm>
          <a:prstGeom prst="rect">
            <a:avLst/>
          </a:prstGeom>
        </p:spPr>
      </p:pic>
      <p:pic>
        <p:nvPicPr>
          <p:cNvPr id="18" name="Picture 17" descr="A close-up of a white screen&#10;&#10;Description automatically generated">
            <a:extLst>
              <a:ext uri="{FF2B5EF4-FFF2-40B4-BE49-F238E27FC236}">
                <a16:creationId xmlns:a16="http://schemas.microsoft.com/office/drawing/2014/main" id="{76DF3AFE-6D56-56DA-4D72-5EF69D3B78CA}"/>
              </a:ext>
            </a:extLst>
          </p:cNvPr>
          <p:cNvPicPr>
            <a:picLocks noChangeAspect="1"/>
          </p:cNvPicPr>
          <p:nvPr/>
        </p:nvPicPr>
        <p:blipFill>
          <a:blip r:embed="rId5"/>
          <a:stretch>
            <a:fillRect/>
          </a:stretch>
        </p:blipFill>
        <p:spPr>
          <a:xfrm>
            <a:off x="4861868" y="4255859"/>
            <a:ext cx="5871998" cy="1687700"/>
          </a:xfrm>
          <a:prstGeom prst="rect">
            <a:avLst/>
          </a:prstGeom>
        </p:spPr>
      </p:pic>
      <p:sp>
        <p:nvSpPr>
          <p:cNvPr id="19" name="Rectangle 18">
            <a:extLst>
              <a:ext uri="{FF2B5EF4-FFF2-40B4-BE49-F238E27FC236}">
                <a16:creationId xmlns:a16="http://schemas.microsoft.com/office/drawing/2014/main" id="{2D2FC865-8775-61D6-38EB-2D1376D83D7E}"/>
              </a:ext>
            </a:extLst>
          </p:cNvPr>
          <p:cNvSpPr/>
          <p:nvPr/>
        </p:nvSpPr>
        <p:spPr bwMode="auto">
          <a:xfrm>
            <a:off x="5193506" y="5195584"/>
            <a:ext cx="1804988" cy="183047"/>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20" name="Rectangle 19">
            <a:extLst>
              <a:ext uri="{FF2B5EF4-FFF2-40B4-BE49-F238E27FC236}">
                <a16:creationId xmlns:a16="http://schemas.microsoft.com/office/drawing/2014/main" id="{D1CC0FAE-77F2-E102-EB2F-C3CD30ADD4EC}"/>
              </a:ext>
            </a:extLst>
          </p:cNvPr>
          <p:cNvSpPr/>
          <p:nvPr/>
        </p:nvSpPr>
        <p:spPr bwMode="auto">
          <a:xfrm>
            <a:off x="5178503" y="4888352"/>
            <a:ext cx="1804988" cy="183047"/>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Tree>
    <p:extLst>
      <p:ext uri="{BB962C8B-B14F-4D97-AF65-F5344CB8AC3E}">
        <p14:creationId xmlns:p14="http://schemas.microsoft.com/office/powerpoint/2010/main" val="3158934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8466E60-3DB3-4CEC-8868-CF9DA1E7B89F}"/>
              </a:ext>
            </a:extLst>
          </p:cNvPr>
          <p:cNvSpPr>
            <a:spLocks noGrp="1" noChangeArrowheads="1"/>
          </p:cNvSpPr>
          <p:nvPr>
            <p:ph type="title"/>
          </p:nvPr>
        </p:nvSpPr>
        <p:spPr>
          <a:xfrm>
            <a:off x="812800" y="609600"/>
            <a:ext cx="10566400" cy="890588"/>
          </a:xfrm>
        </p:spPr>
        <p:txBody>
          <a:bodyPr/>
          <a:lstStyle/>
          <a:p>
            <a:r>
              <a:rPr lang="zh-CN" altLang="en-US" sz="3200" dirty="0">
                <a:solidFill>
                  <a:srgbClr val="FF0000"/>
                </a:solidFill>
              </a:rPr>
              <a:t>步骤六</a:t>
            </a:r>
            <a:r>
              <a:rPr lang="en-US" altLang="zh-CN" sz="3200" dirty="0">
                <a:solidFill>
                  <a:srgbClr val="FF0000"/>
                </a:solidFill>
              </a:rPr>
              <a:t>:</a:t>
            </a:r>
            <a:r>
              <a:rPr lang="zh-CN" altLang="en-US" sz="3200" dirty="0">
                <a:solidFill>
                  <a:srgbClr val="FF0000"/>
                </a:solidFill>
              </a:rPr>
              <a:t>综合效应量</a:t>
            </a:r>
            <a:r>
              <a:rPr lang="en-US" altLang="zh-CN" sz="3200" dirty="0">
                <a:solidFill>
                  <a:srgbClr val="FF0000"/>
                </a:solidFill>
              </a:rPr>
              <a:t>(Overall</a:t>
            </a:r>
            <a:r>
              <a:rPr lang="zh-CN" altLang="en-US" sz="3200" dirty="0">
                <a:solidFill>
                  <a:srgbClr val="FF0000"/>
                </a:solidFill>
              </a:rPr>
              <a:t> </a:t>
            </a:r>
            <a:r>
              <a:rPr lang="en-US" altLang="zh-CN" sz="3200" dirty="0">
                <a:solidFill>
                  <a:srgbClr val="FF0000"/>
                </a:solidFill>
              </a:rPr>
              <a:t>Effect</a:t>
            </a:r>
            <a:r>
              <a:rPr lang="zh-CN" altLang="en-US" sz="3200" dirty="0">
                <a:solidFill>
                  <a:srgbClr val="FF0000"/>
                </a:solidFill>
              </a:rPr>
              <a:t> </a:t>
            </a:r>
            <a:r>
              <a:rPr lang="en-US" altLang="zh-CN" sz="3200" dirty="0">
                <a:solidFill>
                  <a:srgbClr val="FF0000"/>
                </a:solidFill>
              </a:rPr>
              <a:t>Size)</a:t>
            </a:r>
            <a:endParaRPr lang="zh-CN" altLang="en-US" sz="3200" dirty="0">
              <a:solidFill>
                <a:srgbClr val="FF0000"/>
              </a:solidFill>
            </a:endParaRPr>
          </a:p>
        </p:txBody>
      </p:sp>
      <p:sp>
        <p:nvSpPr>
          <p:cNvPr id="2" name="Content Placeholder 1">
            <a:extLst>
              <a:ext uri="{FF2B5EF4-FFF2-40B4-BE49-F238E27FC236}">
                <a16:creationId xmlns:a16="http://schemas.microsoft.com/office/drawing/2014/main" id="{C4F85F78-2F44-4747-3086-7AFD0D284108}"/>
              </a:ext>
            </a:extLst>
          </p:cNvPr>
          <p:cNvSpPr>
            <a:spLocks noGrp="1"/>
          </p:cNvSpPr>
          <p:nvPr>
            <p:ph idx="1"/>
          </p:nvPr>
        </p:nvSpPr>
        <p:spPr>
          <a:xfrm>
            <a:off x="812800" y="1355184"/>
            <a:ext cx="10464800" cy="4443460"/>
          </a:xfrm>
        </p:spPr>
        <p:txBody>
          <a:bodyPr/>
          <a:lstStyle/>
          <a:p>
            <a:r>
              <a:rPr lang="zh-CN" altLang="en-US" dirty="0">
                <a:solidFill>
                  <a:srgbClr val="000000"/>
                </a:solidFill>
                <a:effectLst/>
                <a:latin typeface="Helvetica" pitchFamily="2" charset="0"/>
              </a:rPr>
              <a:t>对效应量进行合并是为了获得研究的整体效应大小。</a:t>
            </a:r>
            <a:endParaRPr lang="en-AU" altLang="zh-CN" dirty="0">
              <a:solidFill>
                <a:srgbClr val="000000"/>
              </a:solidFill>
              <a:effectLst/>
              <a:latin typeface="Helvetica" pitchFamily="2" charset="0"/>
            </a:endParaRPr>
          </a:p>
          <a:p>
            <a:endParaRPr lang="en-AU" altLang="zh-CN" dirty="0">
              <a:solidFill>
                <a:srgbClr val="000000"/>
              </a:solidFill>
              <a:latin typeface="Helvetica" pitchFamily="2" charset="0"/>
            </a:endParaRPr>
          </a:p>
          <a:p>
            <a:r>
              <a:rPr lang="zh-CN" altLang="en-US" dirty="0">
                <a:solidFill>
                  <a:srgbClr val="000000"/>
                </a:solidFill>
                <a:latin typeface="Helvetica" pitchFamily="2" charset="0"/>
              </a:rPr>
              <a:t>常用的</a:t>
            </a:r>
            <a:r>
              <a:rPr lang="zh-CN" altLang="en-AU" dirty="0">
                <a:solidFill>
                  <a:srgbClr val="000000"/>
                </a:solidFill>
                <a:latin typeface="Helvetica" pitchFamily="2" charset="0"/>
              </a:rPr>
              <a:t>两种</a:t>
            </a:r>
            <a:r>
              <a:rPr lang="zh-CN" altLang="en-US" dirty="0">
                <a:solidFill>
                  <a:srgbClr val="000000"/>
                </a:solidFill>
                <a:latin typeface="Helvetica" pitchFamily="2" charset="0"/>
              </a:rPr>
              <a:t>模型</a:t>
            </a:r>
            <a:endParaRPr lang="en-AU" altLang="zh-CN" dirty="0">
              <a:solidFill>
                <a:srgbClr val="000000"/>
              </a:solidFill>
              <a:latin typeface="Helvetica" pitchFamily="2" charset="0"/>
            </a:endParaRPr>
          </a:p>
          <a:p>
            <a:pPr lvl="1" indent="-342900"/>
            <a:r>
              <a:rPr lang="zh-CN" altLang="en-US" b="1" dirty="0">
                <a:solidFill>
                  <a:srgbClr val="000000"/>
                </a:solidFill>
              </a:rPr>
              <a:t>固定效应模型</a:t>
            </a:r>
            <a:r>
              <a:rPr lang="en-US" altLang="zh-CN" b="1" dirty="0">
                <a:solidFill>
                  <a:srgbClr val="000000"/>
                </a:solidFill>
              </a:rPr>
              <a:t>(</a:t>
            </a:r>
            <a:r>
              <a:rPr lang="en-AU" b="1" dirty="0">
                <a:solidFill>
                  <a:srgbClr val="000000"/>
                </a:solidFill>
              </a:rPr>
              <a:t>Fixed-Effect Model)</a:t>
            </a:r>
          </a:p>
          <a:p>
            <a:pPr lvl="2"/>
            <a:r>
              <a:rPr lang="zh-CN" altLang="en-US" sz="2000" dirty="0">
                <a:solidFill>
                  <a:srgbClr val="000000"/>
                </a:solidFill>
                <a:effectLst/>
                <a:latin typeface="Helvetica" pitchFamily="2" charset="0"/>
              </a:rPr>
              <a:t>假设所有的研究及其效应大小都来自单一的同质群体</a:t>
            </a:r>
            <a:r>
              <a:rPr lang="en-US" altLang="zh-CN" sz="2000" dirty="0">
                <a:solidFill>
                  <a:srgbClr val="000000"/>
                </a:solidFill>
                <a:effectLst/>
                <a:latin typeface="Times New Roman" panose="02020603050405020304" pitchFamily="18" charset="0"/>
              </a:rPr>
              <a:t>(</a:t>
            </a:r>
            <a:r>
              <a:rPr lang="en-AU" sz="2000" dirty="0" err="1">
                <a:solidFill>
                  <a:srgbClr val="000000"/>
                </a:solidFill>
                <a:effectLst/>
                <a:latin typeface="Times New Roman" panose="02020603050405020304" pitchFamily="18" charset="0"/>
              </a:rPr>
              <a:t>Borensteinet</a:t>
            </a:r>
            <a:r>
              <a:rPr lang="en-AU" sz="2000" dirty="0">
                <a:solidFill>
                  <a:srgbClr val="000000"/>
                </a:solidFill>
                <a:effectLst/>
                <a:latin typeface="Times New Roman" panose="02020603050405020304" pitchFamily="18" charset="0"/>
              </a:rPr>
              <a:t> al., 2011)</a:t>
            </a:r>
            <a:r>
              <a:rPr lang="en-AU" sz="2000" dirty="0">
                <a:solidFill>
                  <a:srgbClr val="000000"/>
                </a:solidFill>
                <a:effectLst/>
                <a:latin typeface="Helvetica" pitchFamily="2" charset="0"/>
              </a:rPr>
              <a:t>。</a:t>
            </a:r>
            <a:endParaRPr lang="en-AU" altLang="zh-CN" sz="2000" b="1" dirty="0">
              <a:solidFill>
                <a:srgbClr val="000000"/>
              </a:solidFill>
              <a:latin typeface="Helvetica" pitchFamily="2" charset="0"/>
            </a:endParaRPr>
          </a:p>
          <a:p>
            <a:pPr lvl="1" indent="-342900"/>
            <a:r>
              <a:rPr lang="zh-CN" altLang="en-US" b="1" dirty="0">
                <a:solidFill>
                  <a:srgbClr val="000000"/>
                </a:solidFill>
              </a:rPr>
              <a:t>随机效应模型</a:t>
            </a:r>
            <a:r>
              <a:rPr lang="en-US" altLang="zh-CN" b="1" dirty="0">
                <a:solidFill>
                  <a:srgbClr val="000000"/>
                </a:solidFill>
              </a:rPr>
              <a:t>(</a:t>
            </a:r>
            <a:r>
              <a:rPr lang="en-AU" b="1" dirty="0">
                <a:solidFill>
                  <a:srgbClr val="000000"/>
                </a:solidFill>
              </a:rPr>
              <a:t>Random-Effects Model)</a:t>
            </a:r>
          </a:p>
          <a:p>
            <a:pPr lvl="2" indent="-342900"/>
            <a:r>
              <a:rPr lang="zh-CN" altLang="en-US" sz="2000" dirty="0">
                <a:solidFill>
                  <a:srgbClr val="000000"/>
                </a:solidFill>
                <a:latin typeface="Helvetica" pitchFamily="2" charset="0"/>
              </a:rPr>
              <a:t>异质群体选用随机效应模型。</a:t>
            </a:r>
            <a:endParaRPr lang="en-AU" altLang="zh-CN" sz="2000" dirty="0">
              <a:solidFill>
                <a:srgbClr val="000000"/>
              </a:solidFill>
              <a:latin typeface="Helvetica" pitchFamily="2" charset="0"/>
            </a:endParaRPr>
          </a:p>
          <a:p>
            <a:pPr lvl="2" indent="-342900"/>
            <a:endParaRPr lang="en-AU" altLang="zh-CN" sz="2000" dirty="0">
              <a:solidFill>
                <a:srgbClr val="000000"/>
              </a:solidFill>
              <a:latin typeface="Helvetica" pitchFamily="2" charset="0"/>
            </a:endParaRPr>
          </a:p>
          <a:p>
            <a:pPr marL="342900" lvl="2" indent="-342900">
              <a:buFont typeface="Wingdings" panose="05000000000000000000" pitchFamily="2" charset="2"/>
              <a:buChar char="u"/>
            </a:pPr>
            <a:r>
              <a:rPr lang="zh-CN" altLang="en-US" b="1" dirty="0">
                <a:solidFill>
                  <a:srgbClr val="000000"/>
                </a:solidFill>
                <a:latin typeface="Helvetica" pitchFamily="2" charset="0"/>
              </a:rPr>
              <a:t>元分析综合效应量的解读</a:t>
            </a:r>
            <a:r>
              <a:rPr lang="en-US" altLang="zh-CN" dirty="0">
                <a:solidFill>
                  <a:srgbClr val="000000"/>
                </a:solidFill>
              </a:rPr>
              <a:t>(Cohen, 1988, </a:t>
            </a:r>
            <a:r>
              <a:rPr lang="zh-CN" altLang="en-US" dirty="0">
                <a:solidFill>
                  <a:srgbClr val="000000"/>
                </a:solidFill>
              </a:rPr>
              <a:t>现存在较大争议</a:t>
            </a:r>
            <a:r>
              <a:rPr lang="en-US" altLang="zh-CN" dirty="0">
                <a:solidFill>
                  <a:srgbClr val="000000"/>
                </a:solidFill>
              </a:rPr>
              <a:t>)</a:t>
            </a:r>
            <a:endParaRPr lang="en-AU" altLang="zh-CN" b="1" dirty="0">
              <a:solidFill>
                <a:srgbClr val="000000"/>
              </a:solidFill>
            </a:endParaRPr>
          </a:p>
          <a:p>
            <a:pPr lvl="4" indent="-342900"/>
            <a:r>
              <a:rPr lang="zh-CN" altLang="en-US" sz="2000" dirty="0">
                <a:solidFill>
                  <a:srgbClr val="000000"/>
                </a:solidFill>
              </a:rPr>
              <a:t>～ </a:t>
            </a:r>
            <a:r>
              <a:rPr lang="en-US" altLang="zh-CN" sz="2000" dirty="0">
                <a:solidFill>
                  <a:srgbClr val="000000"/>
                </a:solidFill>
              </a:rPr>
              <a:t>0.2 </a:t>
            </a:r>
            <a:r>
              <a:rPr lang="zh-CN" altLang="en-US" sz="2000" dirty="0">
                <a:solidFill>
                  <a:srgbClr val="000000"/>
                </a:solidFill>
              </a:rPr>
              <a:t>小效应</a:t>
            </a:r>
            <a:endParaRPr lang="en-AU" altLang="zh-CN" sz="2000" dirty="0">
              <a:solidFill>
                <a:srgbClr val="000000"/>
              </a:solidFill>
            </a:endParaRPr>
          </a:p>
          <a:p>
            <a:pPr lvl="4" indent="-342900"/>
            <a:r>
              <a:rPr lang="zh-CN" altLang="en-US" sz="2000" dirty="0">
                <a:solidFill>
                  <a:srgbClr val="000000"/>
                </a:solidFill>
              </a:rPr>
              <a:t>～ </a:t>
            </a:r>
            <a:r>
              <a:rPr lang="en-US" altLang="zh-CN" sz="2000" dirty="0">
                <a:solidFill>
                  <a:srgbClr val="000000"/>
                </a:solidFill>
              </a:rPr>
              <a:t>0.5</a:t>
            </a:r>
            <a:r>
              <a:rPr lang="zh-CN" altLang="en-US" sz="2000" dirty="0">
                <a:solidFill>
                  <a:srgbClr val="000000"/>
                </a:solidFill>
              </a:rPr>
              <a:t> 中等效应</a:t>
            </a:r>
            <a:endParaRPr lang="en-AU" altLang="zh-CN" sz="2000" dirty="0">
              <a:solidFill>
                <a:srgbClr val="000000"/>
              </a:solidFill>
            </a:endParaRPr>
          </a:p>
          <a:p>
            <a:pPr lvl="4" indent="-342900"/>
            <a:r>
              <a:rPr lang="zh-CN" altLang="en-US" sz="2000" dirty="0">
                <a:solidFill>
                  <a:srgbClr val="000000"/>
                </a:solidFill>
              </a:rPr>
              <a:t>～ </a:t>
            </a:r>
            <a:r>
              <a:rPr lang="en-US" altLang="zh-CN" sz="2000" dirty="0">
                <a:solidFill>
                  <a:srgbClr val="000000"/>
                </a:solidFill>
              </a:rPr>
              <a:t>0.8 </a:t>
            </a:r>
            <a:r>
              <a:rPr lang="zh-CN" altLang="en-US" sz="2000" dirty="0">
                <a:solidFill>
                  <a:srgbClr val="000000"/>
                </a:solidFill>
              </a:rPr>
              <a:t>大效应</a:t>
            </a:r>
            <a:endParaRPr lang="en-US" altLang="zh-CN" sz="2000" dirty="0">
              <a:solidFill>
                <a:srgbClr val="000000"/>
              </a:solidFill>
            </a:endParaRPr>
          </a:p>
          <a:p>
            <a:pPr marL="327025" lvl="1" indent="0">
              <a:buNone/>
            </a:pPr>
            <a:endParaRPr lang="en-AU" altLang="zh-CN" dirty="0">
              <a:solidFill>
                <a:srgbClr val="000000"/>
              </a:solidFill>
              <a:latin typeface="Helvetica" pitchFamily="2" charset="0"/>
            </a:endParaRPr>
          </a:p>
        </p:txBody>
      </p:sp>
    </p:spTree>
    <p:extLst>
      <p:ext uri="{BB962C8B-B14F-4D97-AF65-F5344CB8AC3E}">
        <p14:creationId xmlns:p14="http://schemas.microsoft.com/office/powerpoint/2010/main" val="2039367048"/>
      </p:ext>
    </p:extLst>
  </p:cSld>
  <p:clrMapOvr>
    <a:masterClrMapping/>
  </p:clrMapOvr>
  <mc:AlternateContent xmlns:mc="http://schemas.openxmlformats.org/markup-compatibility/2006" xmlns:p14="http://schemas.microsoft.com/office/powerpoint/2010/main">
    <mc:Choice Requires="p14">
      <p:transition spd="slow" p14:dur="2000" advTm="840"/>
    </mc:Choice>
    <mc:Fallback xmlns="">
      <p:transition spd="slow" advTm="84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8466E60-3DB3-4CEC-8868-CF9DA1E7B89F}"/>
              </a:ext>
            </a:extLst>
          </p:cNvPr>
          <p:cNvSpPr>
            <a:spLocks noGrp="1" noChangeArrowheads="1"/>
          </p:cNvSpPr>
          <p:nvPr>
            <p:ph type="title"/>
          </p:nvPr>
        </p:nvSpPr>
        <p:spPr>
          <a:xfrm>
            <a:off x="812800" y="609600"/>
            <a:ext cx="10566400" cy="890588"/>
          </a:xfrm>
        </p:spPr>
        <p:txBody>
          <a:bodyPr/>
          <a:lstStyle/>
          <a:p>
            <a:r>
              <a:rPr lang="zh-CN" altLang="en-AU" sz="3200" dirty="0">
                <a:solidFill>
                  <a:srgbClr val="FF0000"/>
                </a:solidFill>
              </a:rPr>
              <a:t>加载</a:t>
            </a:r>
            <a:r>
              <a:rPr lang="zh-CN" altLang="en-US" sz="3200" dirty="0">
                <a:solidFill>
                  <a:srgbClr val="FF0000"/>
                </a:solidFill>
              </a:rPr>
              <a:t>需要的效应量表格并预处理</a:t>
            </a:r>
          </a:p>
        </p:txBody>
      </p:sp>
      <p:pic>
        <p:nvPicPr>
          <p:cNvPr id="8" name="Picture 7" descr="A table with numbers and letters&#10;&#10;Description automatically generated">
            <a:extLst>
              <a:ext uri="{FF2B5EF4-FFF2-40B4-BE49-F238E27FC236}">
                <a16:creationId xmlns:a16="http://schemas.microsoft.com/office/drawing/2014/main" id="{7F4EF58B-8D5F-B361-EA6D-897F210E52AB}"/>
              </a:ext>
            </a:extLst>
          </p:cNvPr>
          <p:cNvPicPr>
            <a:picLocks noChangeAspect="1"/>
          </p:cNvPicPr>
          <p:nvPr/>
        </p:nvPicPr>
        <p:blipFill>
          <a:blip r:embed="rId3"/>
          <a:stretch>
            <a:fillRect/>
          </a:stretch>
        </p:blipFill>
        <p:spPr>
          <a:xfrm>
            <a:off x="1082924" y="4465908"/>
            <a:ext cx="10247636" cy="1546989"/>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8CBBE218-A5C1-55F7-B6AE-81A673B09A47}"/>
              </a:ext>
            </a:extLst>
          </p:cNvPr>
          <p:cNvPicPr>
            <a:picLocks noChangeAspect="1"/>
          </p:cNvPicPr>
          <p:nvPr/>
        </p:nvPicPr>
        <p:blipFill>
          <a:blip r:embed="rId4"/>
          <a:stretch>
            <a:fillRect/>
          </a:stretch>
        </p:blipFill>
        <p:spPr>
          <a:xfrm>
            <a:off x="1092289" y="1230822"/>
            <a:ext cx="5243925" cy="2958990"/>
          </a:xfrm>
          <a:prstGeom prst="rect">
            <a:avLst/>
          </a:prstGeom>
        </p:spPr>
      </p:pic>
      <p:sp>
        <p:nvSpPr>
          <p:cNvPr id="12" name="TextBox 11">
            <a:extLst>
              <a:ext uri="{FF2B5EF4-FFF2-40B4-BE49-F238E27FC236}">
                <a16:creationId xmlns:a16="http://schemas.microsoft.com/office/drawing/2014/main" id="{AE1274E9-F92E-1B4D-0FA2-6A650FBD5925}"/>
              </a:ext>
            </a:extLst>
          </p:cNvPr>
          <p:cNvSpPr txBox="1"/>
          <p:nvPr/>
        </p:nvSpPr>
        <p:spPr>
          <a:xfrm>
            <a:off x="3407720" y="3063615"/>
            <a:ext cx="1606530" cy="307777"/>
          </a:xfrm>
          <a:prstGeom prst="rect">
            <a:avLst/>
          </a:prstGeom>
          <a:noFill/>
        </p:spPr>
        <p:txBody>
          <a:bodyPr wrap="none" rtlCol="0">
            <a:spAutoFit/>
          </a:bodyPr>
          <a:lstStyle/>
          <a:p>
            <a:r>
              <a:rPr lang="en-US" altLang="zh-CN" sz="1400" dirty="0">
                <a:solidFill>
                  <a:srgbClr val="FF0000"/>
                </a:solidFill>
                <a:latin typeface="Kaiti TC" panose="02010600040101010101" pitchFamily="2" charset="-120"/>
                <a:ea typeface="Kaiti TC" panose="02010600040101010101" pitchFamily="2" charset="-120"/>
                <a:cs typeface="Times New Roman" panose="02020603050405020304" pitchFamily="18" charset="0"/>
              </a:rPr>
              <a:t># </a:t>
            </a:r>
            <a:r>
              <a:rPr lang="zh-CN" altLang="en-US" sz="1400" dirty="0">
                <a:solidFill>
                  <a:srgbClr val="FF0000"/>
                </a:solidFill>
                <a:latin typeface="Kaiti TC" panose="02010600040101010101" pitchFamily="2" charset="-120"/>
                <a:ea typeface="Kaiti TC" panose="02010600040101010101" pitchFamily="2" charset="-120"/>
                <a:cs typeface="Times New Roman" panose="02020603050405020304" pitchFamily="18" charset="0"/>
              </a:rPr>
              <a:t>纳入的调节变量</a:t>
            </a:r>
            <a:endParaRPr lang="en-US" sz="1400" dirty="0">
              <a:solidFill>
                <a:srgbClr val="FF0000"/>
              </a:solidFill>
              <a:latin typeface="Kaiti TC" panose="02010600040101010101" pitchFamily="2" charset="-120"/>
              <a:ea typeface="Kaiti TC" panose="02010600040101010101" pitchFamily="2" charset="-120"/>
              <a:cs typeface="Times New Roman" panose="02020603050405020304" pitchFamily="18" charset="0"/>
            </a:endParaRPr>
          </a:p>
        </p:txBody>
      </p:sp>
    </p:spTree>
    <p:extLst>
      <p:ext uri="{BB962C8B-B14F-4D97-AF65-F5344CB8AC3E}">
        <p14:creationId xmlns:p14="http://schemas.microsoft.com/office/powerpoint/2010/main" val="3109119230"/>
      </p:ext>
    </p:extLst>
  </p:cSld>
  <p:clrMapOvr>
    <a:masterClrMapping/>
  </p:clrMapOvr>
  <mc:AlternateContent xmlns:mc="http://schemas.openxmlformats.org/markup-compatibility/2006" xmlns:p14="http://schemas.microsoft.com/office/powerpoint/2010/main">
    <mc:Choice Requires="p14">
      <p:transition spd="slow" p14:dur="2000" advTm="840"/>
    </mc:Choice>
    <mc:Fallback xmlns="">
      <p:transition spd="slow" advTm="84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8466E60-3DB3-4CEC-8868-CF9DA1E7B89F}"/>
              </a:ext>
            </a:extLst>
          </p:cNvPr>
          <p:cNvSpPr>
            <a:spLocks noGrp="1" noChangeArrowheads="1"/>
          </p:cNvSpPr>
          <p:nvPr>
            <p:ph type="title"/>
          </p:nvPr>
        </p:nvSpPr>
        <p:spPr>
          <a:xfrm>
            <a:off x="812800" y="609600"/>
            <a:ext cx="10566400" cy="890588"/>
          </a:xfrm>
        </p:spPr>
        <p:txBody>
          <a:bodyPr/>
          <a:lstStyle/>
          <a:p>
            <a:r>
              <a:rPr lang="zh-CN" altLang="en-US" sz="3200" dirty="0">
                <a:solidFill>
                  <a:srgbClr val="FF0000"/>
                </a:solidFill>
              </a:rPr>
              <a:t>什么是元分析？</a:t>
            </a:r>
          </a:p>
        </p:txBody>
      </p:sp>
      <p:sp>
        <p:nvSpPr>
          <p:cNvPr id="25" name="内容占位符 2">
            <a:extLst>
              <a:ext uri="{FF2B5EF4-FFF2-40B4-BE49-F238E27FC236}">
                <a16:creationId xmlns:a16="http://schemas.microsoft.com/office/drawing/2014/main" id="{B5C22D60-9BD4-4FB4-B372-BB550F00C4B3}"/>
              </a:ext>
            </a:extLst>
          </p:cNvPr>
          <p:cNvSpPr>
            <a:spLocks noGrp="1"/>
          </p:cNvSpPr>
          <p:nvPr>
            <p:ph idx="1"/>
          </p:nvPr>
        </p:nvSpPr>
        <p:spPr>
          <a:xfrm>
            <a:off x="812800" y="1393588"/>
            <a:ext cx="10164608" cy="1726221"/>
          </a:xfrm>
        </p:spPr>
        <p:txBody>
          <a:bodyPr/>
          <a:lstStyle/>
          <a:p>
            <a:pPr>
              <a:buFont typeface="Wingdings" panose="05000000000000000000" pitchFamily="2" charset="2"/>
              <a:buChar char="q"/>
              <a:defRPr/>
            </a:pPr>
            <a:r>
              <a:rPr lang="zh-CN" altLang="en-US" dirty="0">
                <a:solidFill>
                  <a:schemeClr val="tx1"/>
                </a:solidFill>
              </a:rPr>
              <a:t>元分析是运用</a:t>
            </a:r>
            <a:r>
              <a:rPr lang="zh-CN" altLang="en-US" dirty="0">
                <a:solidFill>
                  <a:srgbClr val="FF0000"/>
                </a:solidFill>
              </a:rPr>
              <a:t>定量</a:t>
            </a:r>
            <a:r>
              <a:rPr lang="zh-CN" altLang="en-US" dirty="0">
                <a:solidFill>
                  <a:schemeClr val="tx1"/>
                </a:solidFill>
              </a:rPr>
              <a:t>方法去概括（总结）多个研究结果的系统评价，是文献评价中，将若干个研究结果合并成一个单独数字估计的</a:t>
            </a:r>
            <a:r>
              <a:rPr lang="zh-CN" altLang="en-US" dirty="0">
                <a:solidFill>
                  <a:srgbClr val="FF0000"/>
                </a:solidFill>
              </a:rPr>
              <a:t>统计方法</a:t>
            </a:r>
            <a:r>
              <a:rPr lang="zh-CN" altLang="en-US" dirty="0">
                <a:solidFill>
                  <a:schemeClr val="tx1"/>
                </a:solidFill>
              </a:rPr>
              <a:t>。</a:t>
            </a:r>
            <a:endParaRPr lang="en-US" altLang="zh-CN" dirty="0">
              <a:solidFill>
                <a:schemeClr val="tx1"/>
              </a:solidFill>
            </a:endParaRPr>
          </a:p>
          <a:p>
            <a:pPr marL="344487" lvl="1" indent="0">
              <a:spcAft>
                <a:spcPts val="600"/>
              </a:spcAft>
              <a:buFont typeface="Wingdings" panose="05000000000000000000" pitchFamily="2" charset="2"/>
              <a:buNone/>
              <a:defRPr/>
            </a:pPr>
            <a:endParaRPr lang="en-SG" altLang="zh-CN" sz="2000" dirty="0"/>
          </a:p>
        </p:txBody>
      </p:sp>
      <p:grpSp>
        <p:nvGrpSpPr>
          <p:cNvPr id="2" name="Group 1">
            <a:extLst>
              <a:ext uri="{FF2B5EF4-FFF2-40B4-BE49-F238E27FC236}">
                <a16:creationId xmlns:a16="http://schemas.microsoft.com/office/drawing/2014/main" id="{D8DA19ED-B852-332D-8B0A-DDE8C2851FE7}"/>
              </a:ext>
            </a:extLst>
          </p:cNvPr>
          <p:cNvGrpSpPr/>
          <p:nvPr/>
        </p:nvGrpSpPr>
        <p:grpSpPr>
          <a:xfrm>
            <a:off x="2570749" y="2931899"/>
            <a:ext cx="6551206" cy="2460990"/>
            <a:chOff x="2570749" y="2931899"/>
            <a:chExt cx="6551206" cy="2460990"/>
          </a:xfrm>
        </p:grpSpPr>
        <p:grpSp>
          <p:nvGrpSpPr>
            <p:cNvPr id="11" name="Group 10">
              <a:extLst>
                <a:ext uri="{FF2B5EF4-FFF2-40B4-BE49-F238E27FC236}">
                  <a16:creationId xmlns:a16="http://schemas.microsoft.com/office/drawing/2014/main" id="{1D604270-B37F-BBD2-3D95-7B211A60F66F}"/>
                </a:ext>
              </a:extLst>
            </p:cNvPr>
            <p:cNvGrpSpPr/>
            <p:nvPr/>
          </p:nvGrpSpPr>
          <p:grpSpPr>
            <a:xfrm>
              <a:off x="2632613" y="3850062"/>
              <a:ext cx="6368747" cy="782855"/>
              <a:chOff x="1570645" y="4427504"/>
              <a:chExt cx="6368747" cy="782855"/>
            </a:xfrm>
          </p:grpSpPr>
          <p:sp>
            <p:nvSpPr>
              <p:cNvPr id="4" name="Rectangle 3">
                <a:extLst>
                  <a:ext uri="{FF2B5EF4-FFF2-40B4-BE49-F238E27FC236}">
                    <a16:creationId xmlns:a16="http://schemas.microsoft.com/office/drawing/2014/main" id="{E5BD8559-5930-7824-9B44-8DFF2B9C6256}"/>
                  </a:ext>
                </a:extLst>
              </p:cNvPr>
              <p:cNvSpPr/>
              <p:nvPr/>
            </p:nvSpPr>
            <p:spPr bwMode="auto">
              <a:xfrm>
                <a:off x="1570645" y="4427504"/>
                <a:ext cx="1612968" cy="768080"/>
              </a:xfrm>
              <a:prstGeom prst="rect">
                <a:avLst/>
              </a:prstGeom>
              <a:solidFill>
                <a:schemeClr val="bg1"/>
              </a:solid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chemeClr val="tx1"/>
                  </a:solidFill>
                  <a:effectLst/>
                  <a:latin typeface="Palatino Linotype" panose="02040502050505030304" pitchFamily="18" charset="0"/>
                  <a:ea typeface="宋体" panose="02010600030101010101" pitchFamily="2" charset="-122"/>
                </a:endParaRPr>
              </a:p>
            </p:txBody>
          </p:sp>
          <p:sp>
            <p:nvSpPr>
              <p:cNvPr id="5" name="TextBox 4">
                <a:extLst>
                  <a:ext uri="{FF2B5EF4-FFF2-40B4-BE49-F238E27FC236}">
                    <a16:creationId xmlns:a16="http://schemas.microsoft.com/office/drawing/2014/main" id="{27F5C284-AA37-75D5-F8D6-F71033EFDF13}"/>
                  </a:ext>
                </a:extLst>
              </p:cNvPr>
              <p:cNvSpPr txBox="1"/>
              <p:nvPr/>
            </p:nvSpPr>
            <p:spPr>
              <a:xfrm>
                <a:off x="1964195" y="4611489"/>
                <a:ext cx="825867" cy="400110"/>
              </a:xfrm>
              <a:prstGeom prst="rect">
                <a:avLst/>
              </a:prstGeom>
              <a:noFill/>
            </p:spPr>
            <p:txBody>
              <a:bodyPr wrap="none" rtlCol="0">
                <a:spAutoFit/>
              </a:bodyPr>
              <a:lstStyle/>
              <a:p>
                <a:r>
                  <a:rPr lang="en-US" b="1" dirty="0">
                    <a:solidFill>
                      <a:schemeClr val="tx1"/>
                    </a:solidFill>
                    <a:latin typeface="Kaiti TC" panose="02010600040101010101" pitchFamily="2" charset="-120"/>
                    <a:ea typeface="Kaiti TC" panose="02010600040101010101" pitchFamily="2" charset="-120"/>
                  </a:rPr>
                  <a:t>研究</a:t>
                </a:r>
                <a:r>
                  <a:rPr lang="en-US" altLang="zh-CN" b="1" dirty="0">
                    <a:solidFill>
                      <a:schemeClr val="tx1"/>
                    </a:solidFill>
                    <a:latin typeface="Kaiti TC" panose="02010600040101010101" pitchFamily="2" charset="-120"/>
                    <a:ea typeface="Kaiti TC" panose="02010600040101010101" pitchFamily="2" charset="-120"/>
                  </a:rPr>
                  <a:t>1</a:t>
                </a:r>
                <a:endParaRPr lang="en-US" b="1" dirty="0">
                  <a:solidFill>
                    <a:schemeClr val="tx1"/>
                  </a:solidFill>
                  <a:latin typeface="Kaiti TC" panose="02010600040101010101" pitchFamily="2" charset="-120"/>
                  <a:ea typeface="Kaiti TC" panose="02010600040101010101" pitchFamily="2" charset="-120"/>
                </a:endParaRPr>
              </a:p>
            </p:txBody>
          </p:sp>
          <p:sp>
            <p:nvSpPr>
              <p:cNvPr id="6" name="Rectangle 5">
                <a:extLst>
                  <a:ext uri="{FF2B5EF4-FFF2-40B4-BE49-F238E27FC236}">
                    <a16:creationId xmlns:a16="http://schemas.microsoft.com/office/drawing/2014/main" id="{C101E6D9-9EC9-496F-6C3D-0A261821C4C2}"/>
                  </a:ext>
                </a:extLst>
              </p:cNvPr>
              <p:cNvSpPr/>
              <p:nvPr/>
            </p:nvSpPr>
            <p:spPr bwMode="auto">
              <a:xfrm>
                <a:off x="3577163" y="4427504"/>
                <a:ext cx="1612968" cy="768080"/>
              </a:xfrm>
              <a:prstGeom prst="rect">
                <a:avLst/>
              </a:prstGeom>
              <a:no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chemeClr val="tx1"/>
                  </a:solidFill>
                  <a:effectLst/>
                  <a:latin typeface="Palatino Linotype" panose="02040502050505030304" pitchFamily="18" charset="0"/>
                  <a:ea typeface="宋体" panose="02010600030101010101" pitchFamily="2" charset="-122"/>
                </a:endParaRPr>
              </a:p>
            </p:txBody>
          </p:sp>
          <p:sp>
            <p:nvSpPr>
              <p:cNvPr id="7" name="TextBox 6">
                <a:extLst>
                  <a:ext uri="{FF2B5EF4-FFF2-40B4-BE49-F238E27FC236}">
                    <a16:creationId xmlns:a16="http://schemas.microsoft.com/office/drawing/2014/main" id="{751ACDD8-50F8-78DD-77AF-0D1B54028089}"/>
                  </a:ext>
                </a:extLst>
              </p:cNvPr>
              <p:cNvSpPr txBox="1"/>
              <p:nvPr/>
            </p:nvSpPr>
            <p:spPr>
              <a:xfrm>
                <a:off x="3970713" y="4611489"/>
                <a:ext cx="825867" cy="400110"/>
              </a:xfrm>
              <a:prstGeom prst="rect">
                <a:avLst/>
              </a:prstGeom>
              <a:noFill/>
            </p:spPr>
            <p:txBody>
              <a:bodyPr wrap="none" rtlCol="0">
                <a:spAutoFit/>
              </a:bodyPr>
              <a:lstStyle/>
              <a:p>
                <a:r>
                  <a:rPr lang="en-US" b="1" dirty="0">
                    <a:solidFill>
                      <a:schemeClr val="tx1"/>
                    </a:solidFill>
                    <a:latin typeface="Kaiti TC" panose="02010600040101010101" pitchFamily="2" charset="-120"/>
                    <a:ea typeface="Kaiti TC" panose="02010600040101010101" pitchFamily="2" charset="-120"/>
                  </a:rPr>
                  <a:t>研究</a:t>
                </a:r>
                <a:r>
                  <a:rPr lang="en-US" altLang="zh-CN" b="1" dirty="0">
                    <a:solidFill>
                      <a:schemeClr val="tx1"/>
                    </a:solidFill>
                    <a:latin typeface="Kaiti TC" panose="02010600040101010101" pitchFamily="2" charset="-120"/>
                    <a:ea typeface="Kaiti TC" panose="02010600040101010101" pitchFamily="2" charset="-120"/>
                  </a:rPr>
                  <a:t>2</a:t>
                </a:r>
                <a:endParaRPr lang="en-US" b="1" dirty="0">
                  <a:solidFill>
                    <a:schemeClr val="tx1"/>
                  </a:solidFill>
                  <a:latin typeface="Kaiti TC" panose="02010600040101010101" pitchFamily="2" charset="-120"/>
                  <a:ea typeface="Kaiti TC" panose="02010600040101010101" pitchFamily="2" charset="-120"/>
                </a:endParaRPr>
              </a:p>
            </p:txBody>
          </p:sp>
          <p:sp>
            <p:nvSpPr>
              <p:cNvPr id="8" name="Rectangle 7">
                <a:extLst>
                  <a:ext uri="{FF2B5EF4-FFF2-40B4-BE49-F238E27FC236}">
                    <a16:creationId xmlns:a16="http://schemas.microsoft.com/office/drawing/2014/main" id="{2583C540-51C8-D6FF-817D-BB71ED164E30}"/>
                  </a:ext>
                </a:extLst>
              </p:cNvPr>
              <p:cNvSpPr/>
              <p:nvPr/>
            </p:nvSpPr>
            <p:spPr bwMode="auto">
              <a:xfrm>
                <a:off x="6326424" y="4442279"/>
                <a:ext cx="1612968" cy="768080"/>
              </a:xfrm>
              <a:prstGeom prst="rect">
                <a:avLst/>
              </a:prstGeom>
              <a:no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chemeClr val="tx1"/>
                  </a:solidFill>
                  <a:effectLst/>
                  <a:latin typeface="Palatino Linotype" panose="02040502050505030304" pitchFamily="18" charset="0"/>
                  <a:ea typeface="宋体" panose="02010600030101010101" pitchFamily="2" charset="-122"/>
                </a:endParaRPr>
              </a:p>
            </p:txBody>
          </p:sp>
          <p:sp>
            <p:nvSpPr>
              <p:cNvPr id="9" name="TextBox 8">
                <a:extLst>
                  <a:ext uri="{FF2B5EF4-FFF2-40B4-BE49-F238E27FC236}">
                    <a16:creationId xmlns:a16="http://schemas.microsoft.com/office/drawing/2014/main" id="{030F07E5-B52A-DC8E-5A48-211B154CCEA9}"/>
                  </a:ext>
                </a:extLst>
              </p:cNvPr>
              <p:cNvSpPr txBox="1"/>
              <p:nvPr/>
            </p:nvSpPr>
            <p:spPr>
              <a:xfrm>
                <a:off x="5537704" y="4611489"/>
                <a:ext cx="441146" cy="400110"/>
              </a:xfrm>
              <a:prstGeom prst="rect">
                <a:avLst/>
              </a:prstGeom>
              <a:noFill/>
            </p:spPr>
            <p:txBody>
              <a:bodyPr wrap="none" rtlCol="0">
                <a:spAutoFit/>
              </a:bodyPr>
              <a:lstStyle/>
              <a:p>
                <a:r>
                  <a:rPr lang="en-US" dirty="0">
                    <a:solidFill>
                      <a:schemeClr val="tx1"/>
                    </a:solidFill>
                  </a:rPr>
                  <a:t>…</a:t>
                </a:r>
              </a:p>
            </p:txBody>
          </p:sp>
          <p:sp>
            <p:nvSpPr>
              <p:cNvPr id="10" name="TextBox 9">
                <a:extLst>
                  <a:ext uri="{FF2B5EF4-FFF2-40B4-BE49-F238E27FC236}">
                    <a16:creationId xmlns:a16="http://schemas.microsoft.com/office/drawing/2014/main" id="{7E02DD86-F8EF-BF67-D8A8-8BBF801D32FA}"/>
                  </a:ext>
                </a:extLst>
              </p:cNvPr>
              <p:cNvSpPr txBox="1"/>
              <p:nvPr/>
            </p:nvSpPr>
            <p:spPr>
              <a:xfrm>
                <a:off x="6702209" y="4611489"/>
                <a:ext cx="830677" cy="400110"/>
              </a:xfrm>
              <a:prstGeom prst="rect">
                <a:avLst/>
              </a:prstGeom>
              <a:noFill/>
            </p:spPr>
            <p:txBody>
              <a:bodyPr wrap="none" rtlCol="0">
                <a:spAutoFit/>
              </a:bodyPr>
              <a:lstStyle/>
              <a:p>
                <a:r>
                  <a:rPr lang="en-US" b="1" dirty="0" err="1">
                    <a:solidFill>
                      <a:schemeClr val="tx1"/>
                    </a:solidFill>
                    <a:latin typeface="Kaiti TC" panose="02010600040101010101" pitchFamily="2" charset="-120"/>
                    <a:ea typeface="Kaiti TC" panose="02010600040101010101" pitchFamily="2" charset="-120"/>
                  </a:rPr>
                  <a:t>研究</a:t>
                </a:r>
                <a:r>
                  <a:rPr lang="en-US" b="1" i="1" dirty="0" err="1">
                    <a:solidFill>
                      <a:schemeClr val="tx1"/>
                    </a:solidFill>
                    <a:latin typeface="Kaiti TC" panose="02010600040101010101" pitchFamily="2" charset="-120"/>
                    <a:ea typeface="Kaiti TC" panose="02010600040101010101" pitchFamily="2" charset="-120"/>
                  </a:rPr>
                  <a:t>k</a:t>
                </a:r>
                <a:endParaRPr lang="en-US" b="1" i="1" dirty="0">
                  <a:solidFill>
                    <a:schemeClr val="tx1"/>
                  </a:solidFill>
                  <a:latin typeface="Kaiti TC" panose="02010600040101010101" pitchFamily="2" charset="-120"/>
                  <a:ea typeface="Kaiti TC" panose="02010600040101010101" pitchFamily="2" charset="-120"/>
                </a:endParaRPr>
              </a:p>
            </p:txBody>
          </p:sp>
        </p:grpSp>
        <p:sp>
          <p:nvSpPr>
            <p:cNvPr id="12" name="Right Brace 11">
              <a:extLst>
                <a:ext uri="{FF2B5EF4-FFF2-40B4-BE49-F238E27FC236}">
                  <a16:creationId xmlns:a16="http://schemas.microsoft.com/office/drawing/2014/main" id="{BDDB050D-7332-0674-7A33-93F43127E922}"/>
                </a:ext>
              </a:extLst>
            </p:cNvPr>
            <p:cNvSpPr/>
            <p:nvPr/>
          </p:nvSpPr>
          <p:spPr bwMode="auto">
            <a:xfrm rot="16200000">
              <a:off x="5658493" y="302907"/>
              <a:ext cx="400109" cy="6526815"/>
            </a:xfrm>
            <a:prstGeom prst="rightBrac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dirty="0">
                <a:ln>
                  <a:noFill/>
                </a:ln>
                <a:solidFill>
                  <a:schemeClr val="tx1"/>
                </a:solidFill>
                <a:effectLst/>
                <a:latin typeface="Palatino Linotype" panose="02040502050505030304" pitchFamily="18" charset="0"/>
                <a:ea typeface="宋体" panose="02010600030101010101" pitchFamily="2" charset="-122"/>
              </a:endParaRPr>
            </a:p>
          </p:txBody>
        </p:sp>
        <p:sp>
          <p:nvSpPr>
            <p:cNvPr id="13" name="TextBox 12">
              <a:extLst>
                <a:ext uri="{FF2B5EF4-FFF2-40B4-BE49-F238E27FC236}">
                  <a16:creationId xmlns:a16="http://schemas.microsoft.com/office/drawing/2014/main" id="{CF7F436E-D621-14B5-7EF8-53713AFE960F}"/>
                </a:ext>
              </a:extLst>
            </p:cNvPr>
            <p:cNvSpPr txBox="1"/>
            <p:nvPr/>
          </p:nvSpPr>
          <p:spPr>
            <a:xfrm>
              <a:off x="2570749" y="4648511"/>
              <a:ext cx="1651414" cy="738664"/>
            </a:xfrm>
            <a:prstGeom prst="rect">
              <a:avLst/>
            </a:prstGeom>
            <a:noFill/>
          </p:spPr>
          <p:txBody>
            <a:bodyPr wrap="none" rtlCol="0">
              <a:spAutoFit/>
            </a:bodyPr>
            <a:lstStyle/>
            <a:p>
              <a:r>
                <a:rPr lang="en-US" sz="1400" dirty="0">
                  <a:solidFill>
                    <a:schemeClr val="tx1"/>
                  </a:solidFill>
                  <a:latin typeface="Kaiti TC" panose="02010600040101010101" pitchFamily="2" charset="-120"/>
                  <a:ea typeface="Kaiti TC" panose="02010600040101010101" pitchFamily="2" charset="-120"/>
                </a:rPr>
                <a:t>N = 20</a:t>
              </a:r>
            </a:p>
            <a:p>
              <a:r>
                <a:rPr lang="en-US" sz="1400" dirty="0">
                  <a:solidFill>
                    <a:schemeClr val="tx1"/>
                  </a:solidFill>
                  <a:latin typeface="Kaiti TC" panose="02010600040101010101" pitchFamily="2" charset="-120"/>
                  <a:ea typeface="Kaiti TC" panose="02010600040101010101" pitchFamily="2" charset="-120"/>
                </a:rPr>
                <a:t>中国人</a:t>
              </a:r>
            </a:p>
            <a:p>
              <a:r>
                <a:rPr lang="en-US" sz="1400" dirty="0">
                  <a:solidFill>
                    <a:schemeClr val="tx1"/>
                  </a:solidFill>
                  <a:latin typeface="Kaiti TC" panose="02010600040101010101" pitchFamily="2" charset="-120"/>
                  <a:ea typeface="Kaiti TC" panose="02010600040101010101" pitchFamily="2" charset="-120"/>
                </a:rPr>
                <a:t>A对B有影响,</a:t>
              </a:r>
              <a:r>
                <a:rPr lang="en-US" sz="1400" i="1" dirty="0">
                  <a:solidFill>
                    <a:schemeClr val="tx1"/>
                  </a:solidFill>
                  <a:latin typeface="Kaiti TC" panose="02010600040101010101" pitchFamily="2" charset="-120"/>
                  <a:ea typeface="Kaiti TC" panose="02010600040101010101" pitchFamily="2" charset="-120"/>
                </a:rPr>
                <a:t>d</a:t>
              </a:r>
              <a:r>
                <a:rPr lang="en-US" sz="1400" dirty="0">
                  <a:solidFill>
                    <a:schemeClr val="tx1"/>
                  </a:solidFill>
                  <a:latin typeface="Kaiti TC" panose="02010600040101010101" pitchFamily="2" charset="-120"/>
                  <a:ea typeface="Kaiti TC" panose="02010600040101010101" pitchFamily="2" charset="-120"/>
                </a:rPr>
                <a:t>= 0.2</a:t>
              </a:r>
            </a:p>
          </p:txBody>
        </p:sp>
        <p:sp>
          <p:nvSpPr>
            <p:cNvPr id="14" name="TextBox 13">
              <a:extLst>
                <a:ext uri="{FF2B5EF4-FFF2-40B4-BE49-F238E27FC236}">
                  <a16:creationId xmlns:a16="http://schemas.microsoft.com/office/drawing/2014/main" id="{61425290-2552-8FCC-1177-4143B047D6A7}"/>
                </a:ext>
              </a:extLst>
            </p:cNvPr>
            <p:cNvSpPr txBox="1"/>
            <p:nvPr/>
          </p:nvSpPr>
          <p:spPr>
            <a:xfrm>
              <a:off x="4546308" y="4654225"/>
              <a:ext cx="1651414" cy="738664"/>
            </a:xfrm>
            <a:prstGeom prst="rect">
              <a:avLst/>
            </a:prstGeom>
            <a:noFill/>
          </p:spPr>
          <p:txBody>
            <a:bodyPr wrap="none" rtlCol="0">
              <a:spAutoFit/>
            </a:bodyPr>
            <a:lstStyle/>
            <a:p>
              <a:r>
                <a:rPr lang="en-US" sz="1400" dirty="0">
                  <a:solidFill>
                    <a:schemeClr val="tx1"/>
                  </a:solidFill>
                  <a:latin typeface="Kaiti TC" panose="02010600040101010101" pitchFamily="2" charset="-120"/>
                  <a:ea typeface="Kaiti TC" panose="02010600040101010101" pitchFamily="2" charset="-120"/>
                </a:rPr>
                <a:t>N = 40</a:t>
              </a:r>
            </a:p>
            <a:p>
              <a:r>
                <a:rPr lang="en-US" sz="1400" dirty="0">
                  <a:solidFill>
                    <a:schemeClr val="tx1"/>
                  </a:solidFill>
                  <a:latin typeface="Kaiti TC" panose="02010600040101010101" pitchFamily="2" charset="-120"/>
                  <a:ea typeface="Kaiti TC" panose="02010600040101010101" pitchFamily="2" charset="-120"/>
                </a:rPr>
                <a:t>欧洲人</a:t>
              </a:r>
            </a:p>
            <a:p>
              <a:r>
                <a:rPr lang="en-US" sz="1400" dirty="0">
                  <a:solidFill>
                    <a:schemeClr val="tx1"/>
                  </a:solidFill>
                  <a:latin typeface="Kaiti TC" panose="02010600040101010101" pitchFamily="2" charset="-120"/>
                  <a:ea typeface="Kaiti TC" panose="02010600040101010101" pitchFamily="2" charset="-120"/>
                </a:rPr>
                <a:t>A对B有影响,</a:t>
              </a:r>
              <a:r>
                <a:rPr lang="en-US" sz="1400" i="1" dirty="0">
                  <a:solidFill>
                    <a:schemeClr val="tx1"/>
                  </a:solidFill>
                  <a:latin typeface="Kaiti TC" panose="02010600040101010101" pitchFamily="2" charset="-120"/>
                  <a:ea typeface="Kaiti TC" panose="02010600040101010101" pitchFamily="2" charset="-120"/>
                </a:rPr>
                <a:t>d</a:t>
              </a:r>
              <a:r>
                <a:rPr lang="en-US" sz="1400" dirty="0">
                  <a:solidFill>
                    <a:schemeClr val="tx1"/>
                  </a:solidFill>
                  <a:latin typeface="Kaiti TC" panose="02010600040101010101" pitchFamily="2" charset="-120"/>
                  <a:ea typeface="Kaiti TC" panose="02010600040101010101" pitchFamily="2" charset="-120"/>
                </a:rPr>
                <a:t>= 0.</a:t>
              </a:r>
              <a:r>
                <a:rPr lang="en-US" altLang="zh-CN" sz="1400" dirty="0">
                  <a:solidFill>
                    <a:schemeClr val="tx1"/>
                  </a:solidFill>
                  <a:latin typeface="Kaiti TC" panose="02010600040101010101" pitchFamily="2" charset="-120"/>
                  <a:ea typeface="Kaiti TC" panose="02010600040101010101" pitchFamily="2" charset="-120"/>
                </a:rPr>
                <a:t>5</a:t>
              </a:r>
              <a:endParaRPr lang="en-US" sz="1400" dirty="0">
                <a:solidFill>
                  <a:schemeClr val="tx1"/>
                </a:solidFill>
                <a:latin typeface="Kaiti TC" panose="02010600040101010101" pitchFamily="2" charset="-120"/>
                <a:ea typeface="Kaiti TC" panose="02010600040101010101" pitchFamily="2" charset="-120"/>
              </a:endParaRPr>
            </a:p>
          </p:txBody>
        </p:sp>
        <p:sp>
          <p:nvSpPr>
            <p:cNvPr id="15" name="TextBox 14">
              <a:extLst>
                <a:ext uri="{FF2B5EF4-FFF2-40B4-BE49-F238E27FC236}">
                  <a16:creationId xmlns:a16="http://schemas.microsoft.com/office/drawing/2014/main" id="{64AD40E1-5541-072E-1118-DAD3EF4039BE}"/>
                </a:ext>
              </a:extLst>
            </p:cNvPr>
            <p:cNvSpPr txBox="1"/>
            <p:nvPr/>
          </p:nvSpPr>
          <p:spPr>
            <a:xfrm>
              <a:off x="7385410" y="4648511"/>
              <a:ext cx="1707519" cy="738664"/>
            </a:xfrm>
            <a:prstGeom prst="rect">
              <a:avLst/>
            </a:prstGeom>
            <a:noFill/>
          </p:spPr>
          <p:txBody>
            <a:bodyPr wrap="none" rtlCol="0">
              <a:spAutoFit/>
            </a:bodyPr>
            <a:lstStyle/>
            <a:p>
              <a:r>
                <a:rPr lang="en-US" sz="1400" dirty="0">
                  <a:solidFill>
                    <a:schemeClr val="tx1"/>
                  </a:solidFill>
                  <a:latin typeface="Kaiti TC" panose="02010600040101010101" pitchFamily="2" charset="-120"/>
                  <a:ea typeface="Kaiti TC" panose="02010600040101010101" pitchFamily="2" charset="-120"/>
                </a:rPr>
                <a:t>N = </a:t>
              </a:r>
              <a:r>
                <a:rPr lang="en-US" altLang="zh-CN" sz="1400" dirty="0">
                  <a:solidFill>
                    <a:schemeClr val="tx1"/>
                  </a:solidFill>
                  <a:latin typeface="Kaiti TC" panose="02010600040101010101" pitchFamily="2" charset="-120"/>
                  <a:ea typeface="Kaiti TC" panose="02010600040101010101" pitchFamily="2" charset="-120"/>
                </a:rPr>
                <a:t>100</a:t>
              </a:r>
              <a:endParaRPr lang="en-US" sz="1400" dirty="0">
                <a:solidFill>
                  <a:schemeClr val="tx1"/>
                </a:solidFill>
                <a:latin typeface="Kaiti TC" panose="02010600040101010101" pitchFamily="2" charset="-120"/>
                <a:ea typeface="Kaiti TC" panose="02010600040101010101" pitchFamily="2" charset="-120"/>
              </a:endParaRPr>
            </a:p>
            <a:p>
              <a:r>
                <a:rPr lang="en-US" sz="1400" dirty="0">
                  <a:solidFill>
                    <a:schemeClr val="tx1"/>
                  </a:solidFill>
                  <a:latin typeface="Kaiti TC" panose="02010600040101010101" pitchFamily="2" charset="-120"/>
                  <a:ea typeface="Kaiti TC" panose="02010600040101010101" pitchFamily="2" charset="-120"/>
                </a:rPr>
                <a:t>中国人</a:t>
              </a:r>
            </a:p>
            <a:p>
              <a:r>
                <a:rPr lang="en-US" sz="1400" dirty="0">
                  <a:solidFill>
                    <a:schemeClr val="tx1"/>
                  </a:solidFill>
                  <a:latin typeface="Kaiti TC" panose="02010600040101010101" pitchFamily="2" charset="-120"/>
                  <a:ea typeface="Kaiti TC" panose="02010600040101010101" pitchFamily="2" charset="-120"/>
                </a:rPr>
                <a:t>A对B无影响,</a:t>
              </a:r>
              <a:r>
                <a:rPr lang="en-US" sz="1400" i="1" dirty="0">
                  <a:solidFill>
                    <a:schemeClr val="tx1"/>
                  </a:solidFill>
                  <a:latin typeface="Kaiti TC" panose="02010600040101010101" pitchFamily="2" charset="-120"/>
                  <a:ea typeface="Kaiti TC" panose="02010600040101010101" pitchFamily="2" charset="-120"/>
                </a:rPr>
                <a:t>d</a:t>
              </a:r>
              <a:r>
                <a:rPr lang="en-US" sz="1400" dirty="0">
                  <a:solidFill>
                    <a:schemeClr val="tx1"/>
                  </a:solidFill>
                  <a:latin typeface="Kaiti TC" panose="02010600040101010101" pitchFamily="2" charset="-120"/>
                  <a:ea typeface="Kaiti TC" panose="02010600040101010101" pitchFamily="2" charset="-120"/>
                </a:rPr>
                <a:t>= </a:t>
              </a:r>
              <a:r>
                <a:rPr lang="en-US" altLang="zh-CN" sz="1400" dirty="0">
                  <a:solidFill>
                    <a:schemeClr val="tx1"/>
                  </a:solidFill>
                  <a:latin typeface="Kaiti TC" panose="02010600040101010101" pitchFamily="2" charset="-120"/>
                  <a:ea typeface="Kaiti TC" panose="02010600040101010101" pitchFamily="2" charset="-120"/>
                </a:rPr>
                <a:t>-0.2</a:t>
              </a:r>
              <a:endParaRPr lang="en-US" sz="1400" dirty="0">
                <a:solidFill>
                  <a:schemeClr val="tx1"/>
                </a:solidFill>
                <a:latin typeface="Kaiti TC" panose="02010600040101010101" pitchFamily="2" charset="-120"/>
                <a:ea typeface="Kaiti TC" panose="02010600040101010101" pitchFamily="2" charset="-120"/>
              </a:endParaRPr>
            </a:p>
          </p:txBody>
        </p:sp>
        <p:sp>
          <p:nvSpPr>
            <p:cNvPr id="16" name="TextBox 15">
              <a:extLst>
                <a:ext uri="{FF2B5EF4-FFF2-40B4-BE49-F238E27FC236}">
                  <a16:creationId xmlns:a16="http://schemas.microsoft.com/office/drawing/2014/main" id="{AAF10FEB-2046-6569-56E4-95E52BF8AAFA}"/>
                </a:ext>
              </a:extLst>
            </p:cNvPr>
            <p:cNvSpPr txBox="1"/>
            <p:nvPr/>
          </p:nvSpPr>
          <p:spPr>
            <a:xfrm>
              <a:off x="3127359" y="2931899"/>
              <a:ext cx="5535490" cy="400110"/>
            </a:xfrm>
            <a:prstGeom prst="rect">
              <a:avLst/>
            </a:prstGeom>
            <a:noFill/>
          </p:spPr>
          <p:txBody>
            <a:bodyPr wrap="none" rtlCol="0">
              <a:spAutoFit/>
            </a:bodyPr>
            <a:lstStyle/>
            <a:p>
              <a:r>
                <a:rPr lang="en-US" dirty="0">
                  <a:solidFill>
                    <a:schemeClr val="tx1"/>
                  </a:solidFill>
                  <a:latin typeface="STKaiti" panose="02010600040101010101" pitchFamily="2" charset="-122"/>
                  <a:ea typeface="STKaiti" panose="02010600040101010101" pitchFamily="2" charset="-122"/>
                </a:rPr>
                <a:t>综合</a:t>
              </a:r>
              <a:r>
                <a:rPr lang="en-US" i="1" dirty="0">
                  <a:solidFill>
                    <a:schemeClr val="tx1"/>
                  </a:solidFill>
                  <a:latin typeface="STKaiti" panose="02010600040101010101" pitchFamily="2" charset="-122"/>
                  <a:ea typeface="STKaiti" panose="02010600040101010101" pitchFamily="2" charset="-122"/>
                </a:rPr>
                <a:t>k</a:t>
              </a:r>
              <a:r>
                <a:rPr lang="en-US" dirty="0">
                  <a:solidFill>
                    <a:schemeClr val="tx1"/>
                  </a:solidFill>
                  <a:latin typeface="STKaiti" panose="02010600040101010101" pitchFamily="2" charset="-122"/>
                  <a:ea typeface="STKaiti" panose="02010600040101010101" pitchFamily="2" charset="-122"/>
                </a:rPr>
                <a:t>个研究的证据</a:t>
              </a:r>
              <a:r>
                <a:rPr lang="zh-CN" altLang="en-US" dirty="0">
                  <a:solidFill>
                    <a:schemeClr val="tx1"/>
                  </a:solidFill>
                  <a:latin typeface="STKaiti" panose="02010600040101010101" pitchFamily="2" charset="-122"/>
                  <a:ea typeface="STKaiti" panose="02010600040101010101" pitchFamily="2" charset="-122"/>
                </a:rPr>
                <a:t>，回答</a:t>
              </a:r>
              <a:r>
                <a:rPr lang="en-US" altLang="zh-CN" dirty="0">
                  <a:solidFill>
                    <a:schemeClr val="tx1"/>
                  </a:solidFill>
                  <a:latin typeface="STKaiti" panose="02010600040101010101" pitchFamily="2" charset="-122"/>
                  <a:ea typeface="STKaiti" panose="02010600040101010101" pitchFamily="2" charset="-122"/>
                </a:rPr>
                <a:t>A</a:t>
              </a:r>
              <a:r>
                <a:rPr lang="zh-CN" altLang="en-US" dirty="0">
                  <a:solidFill>
                    <a:schemeClr val="tx1"/>
                  </a:solidFill>
                  <a:latin typeface="STKaiti" panose="02010600040101010101" pitchFamily="2" charset="-122"/>
                  <a:ea typeface="STKaiti" panose="02010600040101010101" pitchFamily="2" charset="-122"/>
                </a:rPr>
                <a:t>对</a:t>
              </a:r>
              <a:r>
                <a:rPr lang="en-US" altLang="zh-CN" dirty="0">
                  <a:solidFill>
                    <a:schemeClr val="tx1"/>
                  </a:solidFill>
                  <a:latin typeface="STKaiti" panose="02010600040101010101" pitchFamily="2" charset="-122"/>
                  <a:ea typeface="STKaiti" panose="02010600040101010101" pitchFamily="2" charset="-122"/>
                </a:rPr>
                <a:t>B</a:t>
              </a:r>
              <a:r>
                <a:rPr lang="zh-CN" altLang="en-US" dirty="0">
                  <a:solidFill>
                    <a:schemeClr val="tx1"/>
                  </a:solidFill>
                  <a:latin typeface="STKaiti" panose="02010600040101010101" pitchFamily="2" charset="-122"/>
                  <a:ea typeface="STKaiti" panose="02010600040101010101" pitchFamily="2" charset="-122"/>
                </a:rPr>
                <a:t>到底有没有影响</a:t>
              </a:r>
              <a:endParaRPr lang="en-US" dirty="0">
                <a:solidFill>
                  <a:schemeClr val="tx1"/>
                </a:solidFill>
                <a:latin typeface="STKaiti" panose="02010600040101010101" pitchFamily="2" charset="-122"/>
                <a:ea typeface="STKaiti" panose="02010600040101010101" pitchFamily="2" charset="-122"/>
              </a:endParaRPr>
            </a:p>
          </p:txBody>
        </p:sp>
      </p:grpSp>
    </p:spTree>
    <p:extLst>
      <p:ext uri="{BB962C8B-B14F-4D97-AF65-F5344CB8AC3E}">
        <p14:creationId xmlns:p14="http://schemas.microsoft.com/office/powerpoint/2010/main" val="2564178894"/>
      </p:ext>
    </p:extLst>
  </p:cSld>
  <p:clrMapOvr>
    <a:masterClrMapping/>
  </p:clrMapOvr>
  <mc:AlternateContent xmlns:mc="http://schemas.openxmlformats.org/markup-compatibility/2006" xmlns:p14="http://schemas.microsoft.com/office/powerpoint/2010/main">
    <mc:Choice Requires="p14">
      <p:transition spd="slow" p14:dur="2000" advTm="840"/>
    </mc:Choice>
    <mc:Fallback xmlns="">
      <p:transition spd="slow" advTm="84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8466E60-3DB3-4CEC-8868-CF9DA1E7B89F}"/>
              </a:ext>
            </a:extLst>
          </p:cNvPr>
          <p:cNvSpPr>
            <a:spLocks noGrp="1" noChangeArrowheads="1"/>
          </p:cNvSpPr>
          <p:nvPr>
            <p:ph type="title"/>
          </p:nvPr>
        </p:nvSpPr>
        <p:spPr>
          <a:xfrm>
            <a:off x="812800" y="609600"/>
            <a:ext cx="10566400" cy="890588"/>
          </a:xfrm>
        </p:spPr>
        <p:txBody>
          <a:bodyPr/>
          <a:lstStyle/>
          <a:p>
            <a:r>
              <a:rPr lang="zh-CN" altLang="en-US" sz="3200" dirty="0">
                <a:solidFill>
                  <a:srgbClr val="FF0000"/>
                </a:solidFill>
              </a:rPr>
              <a:t>对效应量表格进行格式转换</a:t>
            </a:r>
          </a:p>
        </p:txBody>
      </p:sp>
      <p:pic>
        <p:nvPicPr>
          <p:cNvPr id="6" name="Picture 5" descr="A table with numbers and letters&#10;&#10;Description automatically generated">
            <a:extLst>
              <a:ext uri="{FF2B5EF4-FFF2-40B4-BE49-F238E27FC236}">
                <a16:creationId xmlns:a16="http://schemas.microsoft.com/office/drawing/2014/main" id="{AAF04FD7-8072-051F-CF53-0278B3F06E4B}"/>
              </a:ext>
            </a:extLst>
          </p:cNvPr>
          <p:cNvPicPr>
            <a:picLocks noChangeAspect="1"/>
          </p:cNvPicPr>
          <p:nvPr/>
        </p:nvPicPr>
        <p:blipFill>
          <a:blip r:embed="rId3"/>
          <a:stretch>
            <a:fillRect/>
          </a:stretch>
        </p:blipFill>
        <p:spPr>
          <a:xfrm>
            <a:off x="6046333" y="1746166"/>
            <a:ext cx="5333495" cy="3449418"/>
          </a:xfrm>
          <a:prstGeom prst="rect">
            <a:avLst/>
          </a:prstGeom>
        </p:spPr>
      </p:pic>
      <p:sp>
        <p:nvSpPr>
          <p:cNvPr id="8" name="TextBox 7">
            <a:extLst>
              <a:ext uri="{FF2B5EF4-FFF2-40B4-BE49-F238E27FC236}">
                <a16:creationId xmlns:a16="http://schemas.microsoft.com/office/drawing/2014/main" id="{B0F6A4DC-E5C1-E344-AC2F-CCA4BCA6A75B}"/>
              </a:ext>
            </a:extLst>
          </p:cNvPr>
          <p:cNvSpPr txBox="1"/>
          <p:nvPr/>
        </p:nvSpPr>
        <p:spPr>
          <a:xfrm>
            <a:off x="8937896" y="1367678"/>
            <a:ext cx="2704587" cy="338554"/>
          </a:xfrm>
          <a:prstGeom prst="rect">
            <a:avLst/>
          </a:prstGeom>
          <a:noFill/>
        </p:spPr>
        <p:txBody>
          <a:bodyPr wrap="none" rtlCol="0">
            <a:spAutoFit/>
          </a:bodyPr>
          <a:lstStyle/>
          <a:p>
            <a:r>
              <a:rPr 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得到从小到大排列的效应量</a:t>
            </a:r>
          </a:p>
        </p:txBody>
      </p:sp>
      <p:sp>
        <p:nvSpPr>
          <p:cNvPr id="10" name="Rectangle 9">
            <a:extLst>
              <a:ext uri="{FF2B5EF4-FFF2-40B4-BE49-F238E27FC236}">
                <a16:creationId xmlns:a16="http://schemas.microsoft.com/office/drawing/2014/main" id="{4E4E2A45-DC35-2F6C-B8BF-CC234B85FFC4}"/>
              </a:ext>
            </a:extLst>
          </p:cNvPr>
          <p:cNvSpPr/>
          <p:nvPr/>
        </p:nvSpPr>
        <p:spPr bwMode="auto">
          <a:xfrm>
            <a:off x="10649524" y="1706232"/>
            <a:ext cx="866740" cy="3642968"/>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pic>
        <p:nvPicPr>
          <p:cNvPr id="4" name="Picture 3" descr="A screenshot of a computer code&#10;&#10;Description automatically generated">
            <a:extLst>
              <a:ext uri="{FF2B5EF4-FFF2-40B4-BE49-F238E27FC236}">
                <a16:creationId xmlns:a16="http://schemas.microsoft.com/office/drawing/2014/main" id="{DC58CE96-380B-6CEF-BF71-F9DEEFDC8F8E}"/>
              </a:ext>
            </a:extLst>
          </p:cNvPr>
          <p:cNvPicPr>
            <a:picLocks noChangeAspect="1"/>
          </p:cNvPicPr>
          <p:nvPr/>
        </p:nvPicPr>
        <p:blipFill>
          <a:blip r:embed="rId4"/>
          <a:stretch>
            <a:fillRect/>
          </a:stretch>
        </p:blipFill>
        <p:spPr>
          <a:xfrm>
            <a:off x="939549" y="1459107"/>
            <a:ext cx="4843501" cy="2046701"/>
          </a:xfrm>
          <a:prstGeom prst="rect">
            <a:avLst/>
          </a:prstGeom>
        </p:spPr>
      </p:pic>
    </p:spTree>
    <p:extLst>
      <p:ext uri="{BB962C8B-B14F-4D97-AF65-F5344CB8AC3E}">
        <p14:creationId xmlns:p14="http://schemas.microsoft.com/office/powerpoint/2010/main" val="2987362309"/>
      </p:ext>
    </p:extLst>
  </p:cSld>
  <p:clrMapOvr>
    <a:masterClrMapping/>
  </p:clrMapOvr>
  <mc:AlternateContent xmlns:mc="http://schemas.openxmlformats.org/markup-compatibility/2006" xmlns:p14="http://schemas.microsoft.com/office/powerpoint/2010/main">
    <mc:Choice Requires="p14">
      <p:transition spd="slow" p14:dur="2000" advTm="840"/>
    </mc:Choice>
    <mc:Fallback xmlns="">
      <p:transition spd="slow" advTm="84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8466E60-3DB3-4CEC-8868-CF9DA1E7B89F}"/>
              </a:ext>
            </a:extLst>
          </p:cNvPr>
          <p:cNvSpPr>
            <a:spLocks noGrp="1" noChangeArrowheads="1"/>
          </p:cNvSpPr>
          <p:nvPr>
            <p:ph type="title"/>
          </p:nvPr>
        </p:nvSpPr>
        <p:spPr>
          <a:xfrm>
            <a:off x="812800" y="609600"/>
            <a:ext cx="10566400" cy="890588"/>
          </a:xfrm>
        </p:spPr>
        <p:txBody>
          <a:bodyPr/>
          <a:lstStyle/>
          <a:p>
            <a:r>
              <a:rPr lang="zh-CN" altLang="en-US" sz="3200" dirty="0">
                <a:solidFill>
                  <a:srgbClr val="FF0000"/>
                </a:solidFill>
              </a:rPr>
              <a:t>步骤六</a:t>
            </a:r>
            <a:r>
              <a:rPr lang="en-US" altLang="zh-CN" sz="3200" dirty="0">
                <a:solidFill>
                  <a:srgbClr val="FF0000"/>
                </a:solidFill>
              </a:rPr>
              <a:t>:</a:t>
            </a:r>
            <a:r>
              <a:rPr lang="zh-CN" altLang="en-US" sz="3200" dirty="0">
                <a:solidFill>
                  <a:srgbClr val="FF0000"/>
                </a:solidFill>
              </a:rPr>
              <a:t>综合效应量</a:t>
            </a:r>
            <a:r>
              <a:rPr lang="en-US" altLang="zh-CN" sz="3200" dirty="0">
                <a:solidFill>
                  <a:srgbClr val="FF0000"/>
                </a:solidFill>
              </a:rPr>
              <a:t>(Overall</a:t>
            </a:r>
            <a:r>
              <a:rPr lang="zh-CN" altLang="en-US" sz="3200" dirty="0">
                <a:solidFill>
                  <a:srgbClr val="FF0000"/>
                </a:solidFill>
              </a:rPr>
              <a:t> </a:t>
            </a:r>
            <a:r>
              <a:rPr lang="en-US" altLang="zh-CN" sz="3200" dirty="0">
                <a:solidFill>
                  <a:srgbClr val="FF0000"/>
                </a:solidFill>
              </a:rPr>
              <a:t>Effect</a:t>
            </a:r>
            <a:r>
              <a:rPr lang="zh-CN" altLang="en-US" sz="3200" dirty="0">
                <a:solidFill>
                  <a:srgbClr val="FF0000"/>
                </a:solidFill>
              </a:rPr>
              <a:t> </a:t>
            </a:r>
            <a:r>
              <a:rPr lang="en-US" altLang="zh-CN" sz="3200" dirty="0">
                <a:solidFill>
                  <a:srgbClr val="FF0000"/>
                </a:solidFill>
              </a:rPr>
              <a:t>Size)</a:t>
            </a:r>
            <a:endParaRPr lang="zh-CN" altLang="en-US" sz="3200" dirty="0">
              <a:solidFill>
                <a:srgbClr val="FF0000"/>
              </a:solidFill>
            </a:endParaRPr>
          </a:p>
        </p:txBody>
      </p:sp>
      <p:pic>
        <p:nvPicPr>
          <p:cNvPr id="6" name="Picture 5" descr="A screenshot of a computer program&#10;&#10;Description automatically generated">
            <a:extLst>
              <a:ext uri="{FF2B5EF4-FFF2-40B4-BE49-F238E27FC236}">
                <a16:creationId xmlns:a16="http://schemas.microsoft.com/office/drawing/2014/main" id="{FF5EBB49-F4BA-0E4A-07BD-A15E27D0BCC9}"/>
              </a:ext>
            </a:extLst>
          </p:cNvPr>
          <p:cNvPicPr>
            <a:picLocks noChangeAspect="1"/>
          </p:cNvPicPr>
          <p:nvPr/>
        </p:nvPicPr>
        <p:blipFill rotWithShape="1">
          <a:blip r:embed="rId3"/>
          <a:srcRect t="10857"/>
          <a:stretch/>
        </p:blipFill>
        <p:spPr>
          <a:xfrm>
            <a:off x="772084" y="3028144"/>
            <a:ext cx="6588440" cy="2837019"/>
          </a:xfrm>
          <a:prstGeom prst="rect">
            <a:avLst/>
          </a:prstGeom>
        </p:spPr>
      </p:pic>
      <p:sp>
        <p:nvSpPr>
          <p:cNvPr id="8" name="TextBox 7">
            <a:extLst>
              <a:ext uri="{FF2B5EF4-FFF2-40B4-BE49-F238E27FC236}">
                <a16:creationId xmlns:a16="http://schemas.microsoft.com/office/drawing/2014/main" id="{A706E276-6EA5-B36C-76F5-DDF268EC2391}"/>
              </a:ext>
            </a:extLst>
          </p:cNvPr>
          <p:cNvSpPr txBox="1"/>
          <p:nvPr/>
        </p:nvSpPr>
        <p:spPr>
          <a:xfrm>
            <a:off x="5745585" y="3590249"/>
            <a:ext cx="5530176" cy="1631216"/>
          </a:xfrm>
          <a:prstGeom prst="rect">
            <a:avLst/>
          </a:prstGeom>
          <a:noFill/>
        </p:spPr>
        <p:txBody>
          <a:bodyPr wrap="square">
            <a:spAutoFit/>
          </a:bodyPr>
          <a:lstStyle/>
          <a:p>
            <a:r>
              <a:rPr lang="en-AU" dirty="0">
                <a:solidFill>
                  <a:srgbClr val="000000"/>
                </a:solidFill>
                <a:latin typeface="Helvetica" pitchFamily="2" charset="0"/>
                <a:ea typeface="楷体" panose="02010609060101010101" pitchFamily="49" charset="-122"/>
                <a:cs typeface="Times New Roman" panose="02020603050405020304" pitchFamily="18" charset="0"/>
              </a:rPr>
              <a:t>对综合效应量的报道</a:t>
            </a:r>
            <a:r>
              <a:rPr lang="zh-CN" altLang="en-US" dirty="0">
                <a:solidFill>
                  <a:srgbClr val="000000"/>
                </a:solidFill>
                <a:latin typeface="Helvetica" pitchFamily="2" charset="0"/>
                <a:ea typeface="楷体" panose="02010609060101010101" pitchFamily="49" charset="-122"/>
                <a:cs typeface="Times New Roman" panose="02020603050405020304" pitchFamily="18" charset="0"/>
              </a:rPr>
              <a:t>：</a:t>
            </a:r>
            <a:endParaRPr lang="en-AU" altLang="zh-CN" dirty="0">
              <a:solidFill>
                <a:srgbClr val="000000"/>
              </a:solidFill>
              <a:latin typeface="Helvetica" pitchFamily="2" charset="0"/>
              <a:ea typeface="楷体" panose="02010609060101010101" pitchFamily="49" charset="-122"/>
              <a:cs typeface="Times New Roman" panose="02020603050405020304" pitchFamily="18" charset="0"/>
            </a:endParaRPr>
          </a:p>
          <a:p>
            <a:r>
              <a:rPr lang="en-AU" sz="2000" dirty="0">
                <a:solidFill>
                  <a:schemeClr val="tx1"/>
                </a:solidFill>
                <a:effectLst/>
                <a:latin typeface="Times New Roman" panose="02020603050405020304" pitchFamily="18" charset="0"/>
                <a:cs typeface="Times New Roman" panose="02020603050405020304" pitchFamily="18" charset="0"/>
              </a:rPr>
              <a:t>The overall effect size </a:t>
            </a:r>
            <a:r>
              <a:rPr lang="en-AU" sz="2000" dirty="0">
                <a:solidFill>
                  <a:srgbClr val="FF0000"/>
                </a:solidFill>
                <a:effectLst/>
                <a:latin typeface="Times New Roman" panose="02020603050405020304" pitchFamily="18" charset="0"/>
                <a:cs typeface="Times New Roman" panose="02020603050405020304" pitchFamily="18" charset="0"/>
              </a:rPr>
              <a:t>Hedge's </a:t>
            </a:r>
            <a:r>
              <a:rPr lang="en-AU" sz="2000" i="1" dirty="0">
                <a:solidFill>
                  <a:srgbClr val="FF0000"/>
                </a:solidFill>
                <a:effectLst/>
                <a:latin typeface="Times New Roman" panose="02020603050405020304" pitchFamily="18" charset="0"/>
                <a:cs typeface="Times New Roman" panose="02020603050405020304" pitchFamily="18" charset="0"/>
              </a:rPr>
              <a:t>g </a:t>
            </a:r>
            <a:r>
              <a:rPr lang="en-AU" sz="2000" dirty="0">
                <a:solidFill>
                  <a:srgbClr val="FF0000"/>
                </a:solidFill>
                <a:effectLst/>
                <a:latin typeface="Times New Roman" panose="02020603050405020304" pitchFamily="18" charset="0"/>
                <a:cs typeface="Times New Roman" panose="02020603050405020304" pitchFamily="18" charset="0"/>
              </a:rPr>
              <a:t>is .40, </a:t>
            </a:r>
            <a:r>
              <a:rPr lang="en-AU" sz="2000" i="1" dirty="0">
                <a:solidFill>
                  <a:srgbClr val="FF0000"/>
                </a:solidFill>
                <a:effectLst/>
                <a:latin typeface="Times New Roman" panose="02020603050405020304" pitchFamily="18" charset="0"/>
                <a:cs typeface="Times New Roman" panose="02020603050405020304" pitchFamily="18" charset="0"/>
              </a:rPr>
              <a:t>SE</a:t>
            </a:r>
            <a:r>
              <a:rPr lang="en-AU" sz="2000" dirty="0">
                <a:solidFill>
                  <a:srgbClr val="FF0000"/>
                </a:solidFill>
                <a:effectLst/>
                <a:latin typeface="Times New Roman" panose="02020603050405020304" pitchFamily="18" charset="0"/>
                <a:cs typeface="Times New Roman" panose="02020603050405020304" pitchFamily="18" charset="0"/>
              </a:rPr>
              <a:t>=.11, </a:t>
            </a:r>
            <a:r>
              <a:rPr lang="en-AU" sz="2000" i="1" dirty="0">
                <a:solidFill>
                  <a:srgbClr val="FF0000"/>
                </a:solidFill>
                <a:effectLst/>
                <a:latin typeface="Times New Roman" panose="02020603050405020304" pitchFamily="18" charset="0"/>
                <a:cs typeface="Times New Roman" panose="02020603050405020304" pitchFamily="18" charset="0"/>
              </a:rPr>
              <a:t>p</a:t>
            </a:r>
            <a:r>
              <a:rPr lang="en-AU" sz="2000" dirty="0">
                <a:solidFill>
                  <a:srgbClr val="FF0000"/>
                </a:solidFill>
                <a:effectLst/>
                <a:latin typeface="Times New Roman" panose="02020603050405020304" pitchFamily="18" charset="0"/>
                <a:cs typeface="Times New Roman" panose="02020603050405020304" pitchFamily="18" charset="0"/>
              </a:rPr>
              <a:t>&lt;.001, 95% CI [.18, .62], </a:t>
            </a:r>
            <a:r>
              <a:rPr lang="en-AU" sz="2000" dirty="0">
                <a:solidFill>
                  <a:schemeClr val="tx1"/>
                </a:solidFill>
                <a:effectLst/>
                <a:latin typeface="Times New Roman" panose="02020603050405020304" pitchFamily="18" charset="0"/>
                <a:cs typeface="Times New Roman" panose="02020603050405020304" pitchFamily="18" charset="0"/>
              </a:rPr>
              <a:t>indicating that applying self-referential encoding techniques is effective and has a </a:t>
            </a:r>
            <a:r>
              <a:rPr lang="en-AU" sz="2000" dirty="0">
                <a:solidFill>
                  <a:srgbClr val="FF0000"/>
                </a:solidFill>
                <a:effectLst/>
                <a:latin typeface="Times New Roman" panose="02020603050405020304" pitchFamily="18" charset="0"/>
                <a:cs typeface="Times New Roman" panose="02020603050405020304" pitchFamily="18" charset="0"/>
              </a:rPr>
              <a:t>small to moderate effect</a:t>
            </a:r>
            <a:r>
              <a:rPr lang="en-AU" sz="2000" dirty="0">
                <a:solidFill>
                  <a:schemeClr val="tx1"/>
                </a:solidFill>
                <a:effectLst/>
                <a:latin typeface="Times New Roman" panose="02020603050405020304" pitchFamily="18" charset="0"/>
                <a:cs typeface="Times New Roman" panose="02020603050405020304" pitchFamily="18" charset="0"/>
              </a:rPr>
              <a:t> on learning. </a:t>
            </a:r>
            <a:endParaRPr lang="en-AU" dirty="0">
              <a:solidFill>
                <a:schemeClr val="tx1"/>
              </a:solidFill>
              <a:latin typeface="Times New Roman" panose="02020603050405020304" pitchFamily="18" charset="0"/>
              <a:cs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FB33C3AE-DC23-53BF-998B-981300743E1E}"/>
              </a:ext>
            </a:extLst>
          </p:cNvPr>
          <p:cNvCxnSpPr>
            <a:cxnSpLocks/>
          </p:cNvCxnSpPr>
          <p:nvPr/>
        </p:nvCxnSpPr>
        <p:spPr bwMode="auto">
          <a:xfrm flipV="1">
            <a:off x="4483032" y="4273888"/>
            <a:ext cx="1190524" cy="678716"/>
          </a:xfrm>
          <a:prstGeom prst="straightConnector1">
            <a:avLst/>
          </a:prstGeom>
          <a:noFill/>
          <a:ln w="9525" cap="flat" cmpd="sng" algn="ctr">
            <a:solidFill>
              <a:srgbClr val="FF0000"/>
            </a:solidFill>
            <a:prstDash val="solid"/>
            <a:round/>
            <a:headEnd type="none" w="med" len="med"/>
            <a:tailEnd type="triangle"/>
          </a:ln>
        </p:spPr>
      </p:cxnSp>
      <p:sp>
        <p:nvSpPr>
          <p:cNvPr id="14" name="TextBox 13">
            <a:extLst>
              <a:ext uri="{FF2B5EF4-FFF2-40B4-BE49-F238E27FC236}">
                <a16:creationId xmlns:a16="http://schemas.microsoft.com/office/drawing/2014/main" id="{381D7355-7500-A03C-3038-2AAD2D68FD55}"/>
              </a:ext>
            </a:extLst>
          </p:cNvPr>
          <p:cNvSpPr txBox="1"/>
          <p:nvPr/>
        </p:nvSpPr>
        <p:spPr>
          <a:xfrm>
            <a:off x="719440" y="4709702"/>
            <a:ext cx="891591" cy="307777"/>
          </a:xfrm>
          <a:prstGeom prst="rect">
            <a:avLst/>
          </a:prstGeom>
          <a:noFill/>
        </p:spPr>
        <p:txBody>
          <a:bodyPr wrap="none" rtlCol="0">
            <a:spAutoFit/>
          </a:bodyPr>
          <a:lstStyle/>
          <a:p>
            <a:r>
              <a:rPr lang="en-AU" sz="1400" dirty="0">
                <a:solidFill>
                  <a:srgbClr val="FF0000"/>
                </a:solidFill>
                <a:effectLst/>
                <a:latin typeface="Times New Roman" panose="02020603050405020304" pitchFamily="18" charset="0"/>
                <a:cs typeface="Times New Roman" panose="02020603050405020304" pitchFamily="18" charset="0"/>
              </a:rPr>
              <a:t>Hedge's </a:t>
            </a:r>
            <a:r>
              <a:rPr lang="en-AU" sz="1400" i="1" dirty="0">
                <a:solidFill>
                  <a:srgbClr val="FF0000"/>
                </a:solidFill>
                <a:effectLst/>
                <a:latin typeface="Times New Roman" panose="02020603050405020304" pitchFamily="18" charset="0"/>
                <a:cs typeface="Times New Roman" panose="02020603050405020304" pitchFamily="18" charset="0"/>
              </a:rPr>
              <a:t>g</a:t>
            </a:r>
            <a:endParaRPr lang="en-US" sz="1400" dirty="0"/>
          </a:p>
        </p:txBody>
      </p:sp>
      <p:sp>
        <p:nvSpPr>
          <p:cNvPr id="15" name="TextBox 14">
            <a:extLst>
              <a:ext uri="{FF2B5EF4-FFF2-40B4-BE49-F238E27FC236}">
                <a16:creationId xmlns:a16="http://schemas.microsoft.com/office/drawing/2014/main" id="{CCAEB319-72DF-F98B-45DA-648CC62780E2}"/>
              </a:ext>
            </a:extLst>
          </p:cNvPr>
          <p:cNvSpPr txBox="1"/>
          <p:nvPr/>
        </p:nvSpPr>
        <p:spPr>
          <a:xfrm>
            <a:off x="1663675" y="4709702"/>
            <a:ext cx="393056" cy="307777"/>
          </a:xfrm>
          <a:prstGeom prst="rect">
            <a:avLst/>
          </a:prstGeom>
          <a:noFill/>
        </p:spPr>
        <p:txBody>
          <a:bodyPr wrap="none" rtlCol="0">
            <a:spAutoFit/>
          </a:bodyPr>
          <a:lstStyle/>
          <a:p>
            <a:r>
              <a:rPr lang="en-AU" sz="1400" i="1" dirty="0">
                <a:solidFill>
                  <a:srgbClr val="FF0000"/>
                </a:solidFill>
                <a:effectLst/>
                <a:latin typeface="Times New Roman" panose="02020603050405020304" pitchFamily="18" charset="0"/>
                <a:cs typeface="Times New Roman" panose="02020603050405020304" pitchFamily="18" charset="0"/>
              </a:rPr>
              <a:t>SE</a:t>
            </a:r>
            <a:endParaRPr lang="en-US" sz="1400" i="1" dirty="0"/>
          </a:p>
        </p:txBody>
      </p:sp>
      <p:sp>
        <p:nvSpPr>
          <p:cNvPr id="16" name="TextBox 15">
            <a:extLst>
              <a:ext uri="{FF2B5EF4-FFF2-40B4-BE49-F238E27FC236}">
                <a16:creationId xmlns:a16="http://schemas.microsoft.com/office/drawing/2014/main" id="{E826F171-CF73-58DE-176A-238ACD2EA55B}"/>
              </a:ext>
            </a:extLst>
          </p:cNvPr>
          <p:cNvSpPr txBox="1"/>
          <p:nvPr/>
        </p:nvSpPr>
        <p:spPr>
          <a:xfrm>
            <a:off x="2461968" y="4709702"/>
            <a:ext cx="753732" cy="307777"/>
          </a:xfrm>
          <a:prstGeom prst="rect">
            <a:avLst/>
          </a:prstGeom>
          <a:noFill/>
        </p:spPr>
        <p:txBody>
          <a:bodyPr wrap="none" rtlCol="0">
            <a:spAutoFit/>
          </a:bodyPr>
          <a:lstStyle/>
          <a:p>
            <a:r>
              <a:rPr lang="en-US" sz="1400" i="1" dirty="0">
                <a:solidFill>
                  <a:srgbClr val="FF0000"/>
                </a:solidFill>
                <a:latin typeface="Times New Roman" panose="02020603050405020304" pitchFamily="18" charset="0"/>
                <a:cs typeface="Times New Roman" panose="02020603050405020304" pitchFamily="18" charset="0"/>
              </a:rPr>
              <a:t>p </a:t>
            </a:r>
            <a:r>
              <a:rPr lang="en-US" sz="1400" dirty="0">
                <a:solidFill>
                  <a:srgbClr val="FF0000"/>
                </a:solidFill>
                <a:latin typeface="Times New Roman" panose="02020603050405020304" pitchFamily="18" charset="0"/>
                <a:cs typeface="Times New Roman" panose="02020603050405020304" pitchFamily="18" charset="0"/>
              </a:rPr>
              <a:t>value</a:t>
            </a:r>
            <a:r>
              <a:rPr lang="en-US" sz="1400" i="1" dirty="0">
                <a:solidFill>
                  <a:srgbClr val="FF0000"/>
                </a:solidFill>
                <a:latin typeface="Times New Roman" panose="02020603050405020304" pitchFamily="18" charset="0"/>
                <a:cs typeface="Times New Roman" panose="02020603050405020304" pitchFamily="18" charset="0"/>
              </a:rPr>
              <a:t> </a:t>
            </a:r>
          </a:p>
        </p:txBody>
      </p:sp>
      <p:sp>
        <p:nvSpPr>
          <p:cNvPr id="17" name="TextBox 16">
            <a:extLst>
              <a:ext uri="{FF2B5EF4-FFF2-40B4-BE49-F238E27FC236}">
                <a16:creationId xmlns:a16="http://schemas.microsoft.com/office/drawing/2014/main" id="{6D81CA5E-117C-2DED-B39E-0FB7C55BA078}"/>
              </a:ext>
            </a:extLst>
          </p:cNvPr>
          <p:cNvSpPr txBox="1"/>
          <p:nvPr/>
        </p:nvSpPr>
        <p:spPr>
          <a:xfrm>
            <a:off x="3307040" y="4709702"/>
            <a:ext cx="737702" cy="307777"/>
          </a:xfrm>
          <a:prstGeom prst="rect">
            <a:avLst/>
          </a:prstGeom>
          <a:noFill/>
        </p:spPr>
        <p:txBody>
          <a:bodyPr wrap="non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95% CI</a:t>
            </a:r>
          </a:p>
        </p:txBody>
      </p:sp>
      <p:sp>
        <p:nvSpPr>
          <p:cNvPr id="18" name="Rectangle 17">
            <a:extLst>
              <a:ext uri="{FF2B5EF4-FFF2-40B4-BE49-F238E27FC236}">
                <a16:creationId xmlns:a16="http://schemas.microsoft.com/office/drawing/2014/main" id="{9B281C0A-630B-48BA-6A97-3A77FEEA4844}"/>
              </a:ext>
            </a:extLst>
          </p:cNvPr>
          <p:cNvSpPr/>
          <p:nvPr/>
        </p:nvSpPr>
        <p:spPr bwMode="auto">
          <a:xfrm>
            <a:off x="5903731" y="5174883"/>
            <a:ext cx="3072569" cy="1019205"/>
          </a:xfrm>
          <a:prstGeom prst="rect">
            <a:avLst/>
          </a:prstGeom>
          <a:no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solidFill>
                  <a:srgbClr val="FF0000"/>
                </a:solidFill>
              </a:ln>
              <a:solidFill>
                <a:srgbClr val="006699"/>
              </a:solidFill>
              <a:effectLst/>
              <a:latin typeface="Palatino Linotype" panose="02040502050505030304" pitchFamily="18" charset="0"/>
              <a:ea typeface="宋体" panose="02010600030101010101" pitchFamily="2" charset="-122"/>
            </a:endParaRPr>
          </a:p>
        </p:txBody>
      </p:sp>
      <p:sp>
        <p:nvSpPr>
          <p:cNvPr id="20" name="Rectangle 19">
            <a:extLst>
              <a:ext uri="{FF2B5EF4-FFF2-40B4-BE49-F238E27FC236}">
                <a16:creationId xmlns:a16="http://schemas.microsoft.com/office/drawing/2014/main" id="{F8F1BDDC-DFA8-9907-D65D-6A946B88AB34}"/>
              </a:ext>
            </a:extLst>
          </p:cNvPr>
          <p:cNvSpPr/>
          <p:nvPr/>
        </p:nvSpPr>
        <p:spPr bwMode="auto">
          <a:xfrm>
            <a:off x="726088" y="4952604"/>
            <a:ext cx="3756944" cy="307777"/>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3" name="TextBox 2">
            <a:extLst>
              <a:ext uri="{FF2B5EF4-FFF2-40B4-BE49-F238E27FC236}">
                <a16:creationId xmlns:a16="http://schemas.microsoft.com/office/drawing/2014/main" id="{12FDF2C5-2E01-31A5-13C1-A53082A670E1}"/>
              </a:ext>
            </a:extLst>
          </p:cNvPr>
          <p:cNvSpPr txBox="1"/>
          <p:nvPr/>
        </p:nvSpPr>
        <p:spPr>
          <a:xfrm>
            <a:off x="760716" y="1212898"/>
            <a:ext cx="2784737" cy="1212640"/>
          </a:xfrm>
          <a:prstGeom prst="rect">
            <a:avLst/>
          </a:prstGeom>
          <a:noFill/>
        </p:spPr>
        <p:txBody>
          <a:bodyPr wrap="none" rtlCol="0">
            <a:spAutoFit/>
          </a:bodyPr>
          <a:lstStyle/>
          <a:p>
            <a:pPr marL="342900" indent="-342900">
              <a:spcBef>
                <a:spcPct val="20000"/>
              </a:spcBef>
              <a:buClr>
                <a:schemeClr val="accent1"/>
              </a:buClr>
              <a:buSzPct val="65000"/>
              <a:buFont typeface="Wingdings" panose="05000000000000000000" pitchFamily="2" charset="2"/>
              <a:buChar char="u"/>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使用</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Metafor::rma</a:t>
            </a:r>
          </a:p>
          <a:p>
            <a:pPr>
              <a:spcBef>
                <a:spcPct val="20000"/>
              </a:spcBef>
              <a:buClr>
                <a:schemeClr val="accent1"/>
              </a:buClr>
              <a:buSzPct val="65000"/>
            </a:pPr>
            <a:endParaRPr lang="en-AU"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endParaRPr lang="en-US" dirty="0"/>
          </a:p>
        </p:txBody>
      </p:sp>
      <p:pic>
        <p:nvPicPr>
          <p:cNvPr id="9" name="Picture 8" descr="A close-up of a computer screen&#10;&#10;Description automatically generated">
            <a:extLst>
              <a:ext uri="{FF2B5EF4-FFF2-40B4-BE49-F238E27FC236}">
                <a16:creationId xmlns:a16="http://schemas.microsoft.com/office/drawing/2014/main" id="{7150EA6B-DC31-AE88-DB8B-A11DF7A4AE4B}"/>
              </a:ext>
            </a:extLst>
          </p:cNvPr>
          <p:cNvPicPr>
            <a:picLocks noChangeAspect="1"/>
          </p:cNvPicPr>
          <p:nvPr/>
        </p:nvPicPr>
        <p:blipFill rotWithShape="1">
          <a:blip r:embed="rId4"/>
          <a:srcRect t="6276"/>
          <a:stretch/>
        </p:blipFill>
        <p:spPr>
          <a:xfrm>
            <a:off x="855389" y="1754528"/>
            <a:ext cx="5732164" cy="1230940"/>
          </a:xfrm>
          <a:prstGeom prst="rect">
            <a:avLst/>
          </a:prstGeom>
        </p:spPr>
      </p:pic>
    </p:spTree>
    <p:extLst>
      <p:ext uri="{BB962C8B-B14F-4D97-AF65-F5344CB8AC3E}">
        <p14:creationId xmlns:p14="http://schemas.microsoft.com/office/powerpoint/2010/main" val="2422122009"/>
      </p:ext>
    </p:extLst>
  </p:cSld>
  <p:clrMapOvr>
    <a:masterClrMapping/>
  </p:clrMapOvr>
  <mc:AlternateContent xmlns:mc="http://schemas.openxmlformats.org/markup-compatibility/2006" xmlns:p14="http://schemas.microsoft.com/office/powerpoint/2010/main">
    <mc:Choice Requires="p14">
      <p:transition spd="slow" p14:dur="2000" advTm="840"/>
    </mc:Choice>
    <mc:Fallback xmlns="">
      <p:transition spd="slow" advTm="84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8466E60-3DB3-4CEC-8868-CF9DA1E7B89F}"/>
              </a:ext>
            </a:extLst>
          </p:cNvPr>
          <p:cNvSpPr>
            <a:spLocks noGrp="1" noChangeArrowheads="1"/>
          </p:cNvSpPr>
          <p:nvPr>
            <p:ph type="title"/>
          </p:nvPr>
        </p:nvSpPr>
        <p:spPr>
          <a:xfrm>
            <a:off x="812800" y="609600"/>
            <a:ext cx="10566400" cy="890588"/>
          </a:xfrm>
        </p:spPr>
        <p:txBody>
          <a:bodyPr/>
          <a:lstStyle/>
          <a:p>
            <a:r>
              <a:rPr lang="zh-CN" altLang="en-US" sz="3200" dirty="0">
                <a:solidFill>
                  <a:srgbClr val="FF0000"/>
                </a:solidFill>
              </a:rPr>
              <a:t>步骤六</a:t>
            </a:r>
            <a:r>
              <a:rPr lang="en-US" altLang="zh-CN" sz="3200" dirty="0">
                <a:solidFill>
                  <a:srgbClr val="FF0000"/>
                </a:solidFill>
              </a:rPr>
              <a:t>:</a:t>
            </a:r>
            <a:r>
              <a:rPr lang="zh-CN" altLang="en-US" sz="3200" dirty="0">
                <a:solidFill>
                  <a:srgbClr val="FF0000"/>
                </a:solidFill>
              </a:rPr>
              <a:t>综合效应量</a:t>
            </a:r>
            <a:r>
              <a:rPr lang="en-US" altLang="zh-CN" sz="3200" dirty="0">
                <a:solidFill>
                  <a:srgbClr val="FF0000"/>
                </a:solidFill>
              </a:rPr>
              <a:t>(Overall</a:t>
            </a:r>
            <a:r>
              <a:rPr lang="zh-CN" altLang="en-US" sz="3200" dirty="0">
                <a:solidFill>
                  <a:srgbClr val="FF0000"/>
                </a:solidFill>
              </a:rPr>
              <a:t> </a:t>
            </a:r>
            <a:r>
              <a:rPr lang="en-US" altLang="zh-CN" sz="3200" dirty="0">
                <a:solidFill>
                  <a:srgbClr val="FF0000"/>
                </a:solidFill>
              </a:rPr>
              <a:t>Effect</a:t>
            </a:r>
            <a:r>
              <a:rPr lang="zh-CN" altLang="en-US" sz="3200" dirty="0">
                <a:solidFill>
                  <a:srgbClr val="FF0000"/>
                </a:solidFill>
              </a:rPr>
              <a:t> </a:t>
            </a:r>
            <a:r>
              <a:rPr lang="en-US" altLang="zh-CN" sz="3200" dirty="0">
                <a:solidFill>
                  <a:srgbClr val="FF0000"/>
                </a:solidFill>
              </a:rPr>
              <a:t>Size)</a:t>
            </a:r>
            <a:endParaRPr lang="zh-CN" altLang="en-US" sz="3200" dirty="0">
              <a:solidFill>
                <a:srgbClr val="FF0000"/>
              </a:solidFill>
            </a:endParaRPr>
          </a:p>
        </p:txBody>
      </p:sp>
      <p:sp>
        <p:nvSpPr>
          <p:cNvPr id="18" name="Rectangle 17">
            <a:extLst>
              <a:ext uri="{FF2B5EF4-FFF2-40B4-BE49-F238E27FC236}">
                <a16:creationId xmlns:a16="http://schemas.microsoft.com/office/drawing/2014/main" id="{9B281C0A-630B-48BA-6A97-3A77FEEA4844}"/>
              </a:ext>
            </a:extLst>
          </p:cNvPr>
          <p:cNvSpPr/>
          <p:nvPr/>
        </p:nvSpPr>
        <p:spPr bwMode="auto">
          <a:xfrm>
            <a:off x="5903731" y="5174883"/>
            <a:ext cx="3072569" cy="1019205"/>
          </a:xfrm>
          <a:prstGeom prst="rect">
            <a:avLst/>
          </a:prstGeom>
          <a:no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solidFill>
                  <a:srgbClr val="FF0000"/>
                </a:solidFill>
              </a:ln>
              <a:solidFill>
                <a:srgbClr val="006699"/>
              </a:solidFill>
              <a:effectLst/>
              <a:latin typeface="Palatino Linotype" panose="02040502050505030304" pitchFamily="18" charset="0"/>
              <a:ea typeface="宋体" panose="02010600030101010101" pitchFamily="2" charset="-122"/>
            </a:endParaRPr>
          </a:p>
        </p:txBody>
      </p:sp>
      <p:sp>
        <p:nvSpPr>
          <p:cNvPr id="3" name="TextBox 2">
            <a:extLst>
              <a:ext uri="{FF2B5EF4-FFF2-40B4-BE49-F238E27FC236}">
                <a16:creationId xmlns:a16="http://schemas.microsoft.com/office/drawing/2014/main" id="{12FDF2C5-2E01-31A5-13C1-A53082A670E1}"/>
              </a:ext>
            </a:extLst>
          </p:cNvPr>
          <p:cNvSpPr txBox="1"/>
          <p:nvPr/>
        </p:nvSpPr>
        <p:spPr>
          <a:xfrm>
            <a:off x="772084" y="1292683"/>
            <a:ext cx="2988319" cy="769441"/>
          </a:xfrm>
          <a:prstGeom prst="rect">
            <a:avLst/>
          </a:prstGeom>
          <a:noFill/>
        </p:spPr>
        <p:txBody>
          <a:bodyPr wrap="none" rtlCol="0">
            <a:spAutoFit/>
          </a:bodyPr>
          <a:lstStyle/>
          <a:p>
            <a:pPr marL="342900" indent="-342900">
              <a:spcBef>
                <a:spcPct val="20000"/>
              </a:spcBef>
              <a:buClr>
                <a:schemeClr val="accent1"/>
              </a:buClr>
              <a:buSzPct val="65000"/>
              <a:buFont typeface="Wingdings" panose="05000000000000000000" pitchFamily="2" charset="2"/>
              <a:buChar char="u"/>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使用</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Meta::metagen</a:t>
            </a:r>
            <a:endParaRPr lang="en-AU"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endParaRPr lang="en-US" dirty="0"/>
          </a:p>
        </p:txBody>
      </p:sp>
      <p:pic>
        <p:nvPicPr>
          <p:cNvPr id="9" name="Picture 8" descr="A white sheet of math&#10;&#10;Description automatically generated with medium confidence">
            <a:extLst>
              <a:ext uri="{FF2B5EF4-FFF2-40B4-BE49-F238E27FC236}">
                <a16:creationId xmlns:a16="http://schemas.microsoft.com/office/drawing/2014/main" id="{48E25B74-E540-5262-0325-1338CFC79700}"/>
              </a:ext>
            </a:extLst>
          </p:cNvPr>
          <p:cNvPicPr>
            <a:picLocks noChangeAspect="1"/>
          </p:cNvPicPr>
          <p:nvPr/>
        </p:nvPicPr>
        <p:blipFill>
          <a:blip r:embed="rId3"/>
          <a:stretch>
            <a:fillRect/>
          </a:stretch>
        </p:blipFill>
        <p:spPr>
          <a:xfrm>
            <a:off x="5993702" y="1889735"/>
            <a:ext cx="5727101" cy="3513176"/>
          </a:xfrm>
          <a:prstGeom prst="rect">
            <a:avLst/>
          </a:prstGeom>
        </p:spPr>
      </p:pic>
      <p:sp>
        <p:nvSpPr>
          <p:cNvPr id="10" name="Rectangle 9">
            <a:extLst>
              <a:ext uri="{FF2B5EF4-FFF2-40B4-BE49-F238E27FC236}">
                <a16:creationId xmlns:a16="http://schemas.microsoft.com/office/drawing/2014/main" id="{DB7D67F6-8FB9-5E4C-6D41-FC6275CD6FE5}"/>
              </a:ext>
            </a:extLst>
          </p:cNvPr>
          <p:cNvSpPr/>
          <p:nvPr/>
        </p:nvSpPr>
        <p:spPr bwMode="auto">
          <a:xfrm>
            <a:off x="5993702" y="2315283"/>
            <a:ext cx="4518758" cy="384041"/>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13" name="TextBox 12">
            <a:extLst>
              <a:ext uri="{FF2B5EF4-FFF2-40B4-BE49-F238E27FC236}">
                <a16:creationId xmlns:a16="http://schemas.microsoft.com/office/drawing/2014/main" id="{0FCB4F1B-4E38-AFE4-342C-61DBCE8224AC}"/>
              </a:ext>
            </a:extLst>
          </p:cNvPr>
          <p:cNvSpPr txBox="1"/>
          <p:nvPr/>
        </p:nvSpPr>
        <p:spPr>
          <a:xfrm>
            <a:off x="908541" y="4087991"/>
            <a:ext cx="4479028" cy="707886"/>
          </a:xfrm>
          <a:prstGeom prst="rect">
            <a:avLst/>
          </a:prstGeom>
          <a:noFill/>
        </p:spPr>
        <p:txBody>
          <a:bodyPr wrap="square">
            <a:spAutoFit/>
          </a:bodyPr>
          <a:lstStyle/>
          <a:p>
            <a:r>
              <a:rPr lang="en-AU" sz="2000" dirty="0">
                <a:solidFill>
                  <a:schemeClr val="tx1"/>
                </a:solidFill>
                <a:effectLst/>
                <a:latin typeface="Times New Roman" panose="02020603050405020304" pitchFamily="18" charset="0"/>
                <a:cs typeface="Times New Roman" panose="02020603050405020304" pitchFamily="18" charset="0"/>
              </a:rPr>
              <a:t>The overall effect size </a:t>
            </a:r>
            <a:r>
              <a:rPr lang="en-AU" sz="2000" dirty="0">
                <a:solidFill>
                  <a:srgbClr val="FF0000"/>
                </a:solidFill>
                <a:effectLst/>
                <a:latin typeface="Times New Roman" panose="02020603050405020304" pitchFamily="18" charset="0"/>
                <a:cs typeface="Times New Roman" panose="02020603050405020304" pitchFamily="18" charset="0"/>
              </a:rPr>
              <a:t>Hedge’s </a:t>
            </a:r>
            <a:r>
              <a:rPr lang="en-AU" sz="2000" i="1" dirty="0">
                <a:solidFill>
                  <a:srgbClr val="FF0000"/>
                </a:solidFill>
                <a:effectLst/>
                <a:latin typeface="Times New Roman" panose="02020603050405020304" pitchFamily="18" charset="0"/>
                <a:cs typeface="Times New Roman" panose="02020603050405020304" pitchFamily="18" charset="0"/>
              </a:rPr>
              <a:t>g </a:t>
            </a:r>
            <a:r>
              <a:rPr lang="en-AU" sz="2000" dirty="0">
                <a:solidFill>
                  <a:srgbClr val="FF0000"/>
                </a:solidFill>
                <a:effectLst/>
                <a:latin typeface="Times New Roman" panose="02020603050405020304" pitchFamily="18" charset="0"/>
                <a:cs typeface="Times New Roman" panose="02020603050405020304" pitchFamily="18" charset="0"/>
              </a:rPr>
              <a:t>is .40, </a:t>
            </a:r>
            <a:r>
              <a:rPr lang="en-AU" sz="2000" i="1" dirty="0">
                <a:solidFill>
                  <a:srgbClr val="FF0000"/>
                </a:solidFill>
                <a:effectLst/>
                <a:latin typeface="Times New Roman" panose="02020603050405020304" pitchFamily="18" charset="0"/>
                <a:cs typeface="Times New Roman" panose="02020603050405020304" pitchFamily="18" charset="0"/>
              </a:rPr>
              <a:t>SE</a:t>
            </a:r>
            <a:r>
              <a:rPr lang="en-AU" sz="2000" dirty="0">
                <a:solidFill>
                  <a:srgbClr val="FF0000"/>
                </a:solidFill>
                <a:effectLst/>
                <a:latin typeface="Times New Roman" panose="02020603050405020304" pitchFamily="18" charset="0"/>
                <a:cs typeface="Times New Roman" panose="02020603050405020304" pitchFamily="18" charset="0"/>
              </a:rPr>
              <a:t>=.11, </a:t>
            </a:r>
            <a:r>
              <a:rPr lang="en-AU" sz="2000" i="1" dirty="0">
                <a:solidFill>
                  <a:srgbClr val="FF0000"/>
                </a:solidFill>
                <a:effectLst/>
                <a:latin typeface="Times New Roman" panose="02020603050405020304" pitchFamily="18" charset="0"/>
                <a:cs typeface="Times New Roman" panose="02020603050405020304" pitchFamily="18" charset="0"/>
              </a:rPr>
              <a:t>p</a:t>
            </a:r>
            <a:r>
              <a:rPr lang="en-AU" sz="2000" dirty="0">
                <a:solidFill>
                  <a:srgbClr val="FF0000"/>
                </a:solidFill>
                <a:effectLst/>
                <a:latin typeface="Times New Roman" panose="02020603050405020304" pitchFamily="18" charset="0"/>
                <a:cs typeface="Times New Roman" panose="02020603050405020304" pitchFamily="18" charset="0"/>
              </a:rPr>
              <a:t>&lt;.001, 95% CI [.18, .62]</a:t>
            </a:r>
            <a:r>
              <a:rPr lang="en-US" dirty="0">
                <a:solidFill>
                  <a:srgbClr val="FF0000"/>
                </a:solidFill>
                <a:latin typeface="Times New Roman" panose="02020603050405020304" pitchFamily="18" charset="0"/>
                <a:cs typeface="Times New Roman" panose="02020603050405020304" pitchFamily="18" charset="0"/>
              </a:rPr>
              <a:t>.</a:t>
            </a:r>
            <a:endParaRPr lang="en-US" dirty="0"/>
          </a:p>
        </p:txBody>
      </p:sp>
      <p:pic>
        <p:nvPicPr>
          <p:cNvPr id="4" name="Picture 3" descr="A screenshot of a computer&#10;&#10;Description automatically generated">
            <a:extLst>
              <a:ext uri="{FF2B5EF4-FFF2-40B4-BE49-F238E27FC236}">
                <a16:creationId xmlns:a16="http://schemas.microsoft.com/office/drawing/2014/main" id="{A865A441-B8F8-F63D-F2B4-28BC6A343DBD}"/>
              </a:ext>
            </a:extLst>
          </p:cNvPr>
          <p:cNvPicPr>
            <a:picLocks noChangeAspect="1"/>
          </p:cNvPicPr>
          <p:nvPr/>
        </p:nvPicPr>
        <p:blipFill>
          <a:blip r:embed="rId4"/>
          <a:stretch>
            <a:fillRect/>
          </a:stretch>
        </p:blipFill>
        <p:spPr>
          <a:xfrm>
            <a:off x="996554" y="1794433"/>
            <a:ext cx="4889500" cy="2171700"/>
          </a:xfrm>
          <a:prstGeom prst="rect">
            <a:avLst/>
          </a:prstGeom>
        </p:spPr>
      </p:pic>
    </p:spTree>
    <p:extLst>
      <p:ext uri="{BB962C8B-B14F-4D97-AF65-F5344CB8AC3E}">
        <p14:creationId xmlns:p14="http://schemas.microsoft.com/office/powerpoint/2010/main" val="2618015583"/>
      </p:ext>
    </p:extLst>
  </p:cSld>
  <p:clrMapOvr>
    <a:masterClrMapping/>
  </p:clrMapOvr>
  <mc:AlternateContent xmlns:mc="http://schemas.openxmlformats.org/markup-compatibility/2006" xmlns:p14="http://schemas.microsoft.com/office/powerpoint/2010/main">
    <mc:Choice Requires="p14">
      <p:transition spd="slow" p14:dur="2000" advTm="840"/>
    </mc:Choice>
    <mc:Fallback xmlns="">
      <p:transition spd="slow" advTm="84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8466E60-3DB3-4CEC-8868-CF9DA1E7B89F}"/>
              </a:ext>
            </a:extLst>
          </p:cNvPr>
          <p:cNvSpPr>
            <a:spLocks noGrp="1" noChangeArrowheads="1"/>
          </p:cNvSpPr>
          <p:nvPr>
            <p:ph type="title"/>
          </p:nvPr>
        </p:nvSpPr>
        <p:spPr>
          <a:xfrm>
            <a:off x="812800" y="609600"/>
            <a:ext cx="10566400" cy="890588"/>
          </a:xfrm>
        </p:spPr>
        <p:txBody>
          <a:bodyPr/>
          <a:lstStyle/>
          <a:p>
            <a:r>
              <a:rPr lang="zh-CN" altLang="en-AU" sz="3200" dirty="0">
                <a:solidFill>
                  <a:srgbClr val="FF0000"/>
                </a:solidFill>
              </a:rPr>
              <a:t>森林</a:t>
            </a:r>
            <a:r>
              <a:rPr lang="zh-CN" altLang="en-US" sz="3200" dirty="0">
                <a:solidFill>
                  <a:srgbClr val="FF0000"/>
                </a:solidFill>
              </a:rPr>
              <a:t>图</a:t>
            </a:r>
            <a:r>
              <a:rPr lang="en-US" altLang="zh-CN" sz="3200" dirty="0">
                <a:solidFill>
                  <a:srgbClr val="FF0000"/>
                </a:solidFill>
              </a:rPr>
              <a:t>(Forest</a:t>
            </a:r>
            <a:r>
              <a:rPr lang="zh-CN" altLang="en-US" sz="3200" dirty="0">
                <a:solidFill>
                  <a:srgbClr val="FF0000"/>
                </a:solidFill>
              </a:rPr>
              <a:t> </a:t>
            </a:r>
            <a:r>
              <a:rPr lang="en-US" altLang="zh-CN" sz="3200" dirty="0">
                <a:solidFill>
                  <a:srgbClr val="FF0000"/>
                </a:solidFill>
              </a:rPr>
              <a:t>Plot)</a:t>
            </a:r>
            <a:endParaRPr lang="zh-CN" altLang="en-US" sz="3200" dirty="0">
              <a:solidFill>
                <a:srgbClr val="FF0000"/>
              </a:solidFill>
            </a:endParaRPr>
          </a:p>
        </p:txBody>
      </p:sp>
      <p:sp>
        <p:nvSpPr>
          <p:cNvPr id="2" name="TextBox 1">
            <a:extLst>
              <a:ext uri="{FF2B5EF4-FFF2-40B4-BE49-F238E27FC236}">
                <a16:creationId xmlns:a16="http://schemas.microsoft.com/office/drawing/2014/main" id="{C5DE524E-E94D-6867-D254-C72CDCEB7A55}"/>
              </a:ext>
            </a:extLst>
          </p:cNvPr>
          <p:cNvSpPr txBox="1"/>
          <p:nvPr/>
        </p:nvSpPr>
        <p:spPr>
          <a:xfrm>
            <a:off x="642632" y="1326364"/>
            <a:ext cx="10396205" cy="830997"/>
          </a:xfrm>
          <a:prstGeom prst="rect">
            <a:avLst/>
          </a:prstGeom>
          <a:noFill/>
        </p:spPr>
        <p:txBody>
          <a:bodyPr wrap="square" rtlCol="0">
            <a:spAutoFit/>
          </a:bodyPr>
          <a:lstStyle/>
          <a:p>
            <a:pPr marL="342900" indent="-342900">
              <a:spcBef>
                <a:spcPct val="20000"/>
              </a:spcBef>
              <a:buClr>
                <a:schemeClr val="accent1"/>
              </a:buClr>
              <a:buSzPct val="65000"/>
              <a:buFont typeface="Wingdings" panose="05000000000000000000" pitchFamily="2" charset="2"/>
              <a:buChar char="u"/>
            </a:pPr>
            <a:r>
              <a:rPr lang="zh-CN" altLang="en-US" sz="2400" dirty="0">
                <a:solidFill>
                  <a:srgbClr val="000000"/>
                </a:solidFill>
                <a:latin typeface="Helvetica" pitchFamily="2" charset="0"/>
                <a:ea typeface="楷体" panose="02010609060101010101" pitchFamily="49" charset="-122"/>
                <a:cs typeface="Times New Roman" panose="02020603050405020304" pitchFamily="18" charset="0"/>
              </a:rPr>
              <a:t>森林图是用于展示多个研究的效应量及其置信区间，以直观地展示各研究结果的一致性和差异性，以及合并的效应量的大小。</a:t>
            </a:r>
            <a:endParaRPr lang="en-US" sz="2400" dirty="0">
              <a:solidFill>
                <a:srgbClr val="000000"/>
              </a:solidFill>
              <a:latin typeface="Helvetica" pitchFamily="2" charset="0"/>
              <a:ea typeface="楷体" panose="02010609060101010101" pitchFamily="49" charset="-122"/>
              <a:cs typeface="Times New Roman" panose="02020603050405020304" pitchFamily="18" charset="0"/>
            </a:endParaRPr>
          </a:p>
        </p:txBody>
      </p:sp>
      <p:pic>
        <p:nvPicPr>
          <p:cNvPr id="6" name="Picture 5" descr="A graph of a number of individuals&#10;&#10;Description automatically generated with medium confidence">
            <a:extLst>
              <a:ext uri="{FF2B5EF4-FFF2-40B4-BE49-F238E27FC236}">
                <a16:creationId xmlns:a16="http://schemas.microsoft.com/office/drawing/2014/main" id="{BCF32788-A403-9A45-3EB9-BFBA0E0201DD}"/>
              </a:ext>
            </a:extLst>
          </p:cNvPr>
          <p:cNvPicPr>
            <a:picLocks noChangeAspect="1"/>
          </p:cNvPicPr>
          <p:nvPr/>
        </p:nvPicPr>
        <p:blipFill>
          <a:blip r:embed="rId3"/>
          <a:stretch>
            <a:fillRect/>
          </a:stretch>
        </p:blipFill>
        <p:spPr>
          <a:xfrm>
            <a:off x="4905476" y="2874125"/>
            <a:ext cx="6773896" cy="3229133"/>
          </a:xfrm>
          <a:prstGeom prst="rect">
            <a:avLst/>
          </a:prstGeom>
        </p:spPr>
      </p:pic>
      <p:sp>
        <p:nvSpPr>
          <p:cNvPr id="10" name="TextBox 9">
            <a:extLst>
              <a:ext uri="{FF2B5EF4-FFF2-40B4-BE49-F238E27FC236}">
                <a16:creationId xmlns:a16="http://schemas.microsoft.com/office/drawing/2014/main" id="{BE0592A7-58EE-9B50-B6B1-89F2ECE345A7}"/>
              </a:ext>
            </a:extLst>
          </p:cNvPr>
          <p:cNvSpPr txBox="1"/>
          <p:nvPr/>
        </p:nvSpPr>
        <p:spPr>
          <a:xfrm>
            <a:off x="5020689" y="2704848"/>
            <a:ext cx="1005403" cy="338554"/>
          </a:xfrm>
          <a:prstGeom prst="rect">
            <a:avLst/>
          </a:prstGeom>
          <a:noFill/>
        </p:spPr>
        <p:txBody>
          <a:bodyPr wrap="none" rtlCol="0">
            <a:spAutoFit/>
          </a:bodyPr>
          <a:lstStyle/>
          <a:p>
            <a:r>
              <a:rPr lang="en-US" sz="1600" dirty="0">
                <a:solidFill>
                  <a:srgbClr val="FF0000"/>
                </a:solidFill>
                <a:latin typeface="Helvetica" pitchFamily="2" charset="0"/>
                <a:ea typeface="楷体" panose="02010609060101010101" pitchFamily="49" charset="-122"/>
                <a:cs typeface="Times New Roman" panose="02020603050405020304" pitchFamily="18" charset="0"/>
              </a:rPr>
              <a:t>每个研究</a:t>
            </a:r>
            <a:endParaRPr lang="en-US" sz="1800" dirty="0">
              <a:solidFill>
                <a:srgbClr val="FF0000"/>
              </a:solidFill>
              <a:latin typeface="Helvetica" pitchFamily="2" charset="0"/>
              <a:ea typeface="楷体" panose="02010609060101010101" pitchFamily="49" charset="-122"/>
              <a:cs typeface="Times New Roman" panose="02020603050405020304" pitchFamily="18" charset="0"/>
            </a:endParaRPr>
          </a:p>
        </p:txBody>
      </p:sp>
      <p:sp>
        <p:nvSpPr>
          <p:cNvPr id="11" name="TextBox 10">
            <a:extLst>
              <a:ext uri="{FF2B5EF4-FFF2-40B4-BE49-F238E27FC236}">
                <a16:creationId xmlns:a16="http://schemas.microsoft.com/office/drawing/2014/main" id="{34DDA6EF-A6CF-5C4D-F929-258AA481AE53}"/>
              </a:ext>
            </a:extLst>
          </p:cNvPr>
          <p:cNvSpPr txBox="1"/>
          <p:nvPr/>
        </p:nvSpPr>
        <p:spPr>
          <a:xfrm>
            <a:off x="7171312" y="2550959"/>
            <a:ext cx="2475358" cy="584775"/>
          </a:xfrm>
          <a:prstGeom prst="rect">
            <a:avLst/>
          </a:prstGeom>
          <a:noFill/>
        </p:spPr>
        <p:txBody>
          <a:bodyPr wrap="none" rtlCol="0">
            <a:spAutoFit/>
          </a:bodyPr>
          <a:lstStyle/>
          <a:p>
            <a:r>
              <a:rPr 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每个研究的ES的点估计值</a:t>
            </a:r>
          </a:p>
          <a:p>
            <a:r>
              <a:rPr 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和</a:t>
            </a:r>
            <a:r>
              <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95%</a:t>
            </a:r>
            <a:r>
              <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置信区间</a:t>
            </a:r>
            <a:endParaRPr lang="en-US" sz="1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TextBox 11">
            <a:extLst>
              <a:ext uri="{FF2B5EF4-FFF2-40B4-BE49-F238E27FC236}">
                <a16:creationId xmlns:a16="http://schemas.microsoft.com/office/drawing/2014/main" id="{E791D290-891F-9F82-CA3C-AF4AACD28DF3}"/>
              </a:ext>
            </a:extLst>
          </p:cNvPr>
          <p:cNvSpPr txBox="1"/>
          <p:nvPr/>
        </p:nvSpPr>
        <p:spPr>
          <a:xfrm>
            <a:off x="6364828" y="5233988"/>
            <a:ext cx="2159566" cy="307777"/>
          </a:xfrm>
          <a:prstGeom prst="rect">
            <a:avLst/>
          </a:prstGeom>
          <a:noFill/>
        </p:spPr>
        <p:txBody>
          <a:bodyPr wrap="none" rtlCol="0">
            <a:spAutoFit/>
          </a:bodyPr>
          <a:lstStyle/>
          <a:p>
            <a:r>
              <a:rPr lang="en-AU" sz="1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综合所有研究的汇总结果</a:t>
            </a:r>
            <a:endParaRPr lang="en-US" sz="1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Picture 3" descr="A close-up of a computer screen&#10;&#10;Description automatically generated">
            <a:extLst>
              <a:ext uri="{FF2B5EF4-FFF2-40B4-BE49-F238E27FC236}">
                <a16:creationId xmlns:a16="http://schemas.microsoft.com/office/drawing/2014/main" id="{8A55D29C-9BF1-A2FE-58D7-EA4060D57382}"/>
              </a:ext>
            </a:extLst>
          </p:cNvPr>
          <p:cNvPicPr>
            <a:picLocks noChangeAspect="1"/>
          </p:cNvPicPr>
          <p:nvPr/>
        </p:nvPicPr>
        <p:blipFill>
          <a:blip r:embed="rId4"/>
          <a:stretch>
            <a:fillRect/>
          </a:stretch>
        </p:blipFill>
        <p:spPr>
          <a:xfrm>
            <a:off x="1047294" y="2440152"/>
            <a:ext cx="3327400" cy="1206500"/>
          </a:xfrm>
          <a:prstGeom prst="rect">
            <a:avLst/>
          </a:prstGeom>
        </p:spPr>
      </p:pic>
    </p:spTree>
    <p:extLst>
      <p:ext uri="{BB962C8B-B14F-4D97-AF65-F5344CB8AC3E}">
        <p14:creationId xmlns:p14="http://schemas.microsoft.com/office/powerpoint/2010/main" val="1991054550"/>
      </p:ext>
    </p:extLst>
  </p:cSld>
  <p:clrMapOvr>
    <a:masterClrMapping/>
  </p:clrMapOvr>
  <mc:AlternateContent xmlns:mc="http://schemas.openxmlformats.org/markup-compatibility/2006" xmlns:p14="http://schemas.microsoft.com/office/powerpoint/2010/main">
    <mc:Choice Requires="p14">
      <p:transition spd="slow" p14:dur="2000" advTm="840"/>
    </mc:Choice>
    <mc:Fallback xmlns="">
      <p:transition spd="slow" advTm="84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8466E60-3DB3-4CEC-8868-CF9DA1E7B89F}"/>
              </a:ext>
            </a:extLst>
          </p:cNvPr>
          <p:cNvSpPr>
            <a:spLocks noGrp="1" noChangeArrowheads="1"/>
          </p:cNvSpPr>
          <p:nvPr>
            <p:ph type="title"/>
          </p:nvPr>
        </p:nvSpPr>
        <p:spPr>
          <a:xfrm>
            <a:off x="812800" y="609600"/>
            <a:ext cx="10566400" cy="890588"/>
          </a:xfrm>
        </p:spPr>
        <p:txBody>
          <a:bodyPr/>
          <a:lstStyle/>
          <a:p>
            <a:r>
              <a:rPr lang="zh-CN" altLang="en-US" sz="3200" dirty="0">
                <a:solidFill>
                  <a:srgbClr val="FF0000"/>
                </a:solidFill>
              </a:rPr>
              <a:t>步骤七</a:t>
            </a:r>
            <a:r>
              <a:rPr lang="en-US" altLang="zh-CN" sz="3200" dirty="0">
                <a:solidFill>
                  <a:srgbClr val="FF0000"/>
                </a:solidFill>
              </a:rPr>
              <a:t>:</a:t>
            </a:r>
            <a:r>
              <a:rPr lang="zh-CN" altLang="en-US" sz="3200" dirty="0">
                <a:solidFill>
                  <a:srgbClr val="FF0000"/>
                </a:solidFill>
              </a:rPr>
              <a:t>异质性检验</a:t>
            </a:r>
          </a:p>
        </p:txBody>
      </p:sp>
      <p:pic>
        <p:nvPicPr>
          <p:cNvPr id="6" name="Picture 5" descr="A screenshot of a computer program&#10;&#10;Description automatically generated">
            <a:extLst>
              <a:ext uri="{FF2B5EF4-FFF2-40B4-BE49-F238E27FC236}">
                <a16:creationId xmlns:a16="http://schemas.microsoft.com/office/drawing/2014/main" id="{BFEB36CA-ABAA-3B13-2E2A-FC2F5CB41C31}"/>
              </a:ext>
            </a:extLst>
          </p:cNvPr>
          <p:cNvPicPr>
            <a:picLocks noChangeAspect="1"/>
          </p:cNvPicPr>
          <p:nvPr/>
        </p:nvPicPr>
        <p:blipFill rotWithShape="1">
          <a:blip r:embed="rId3"/>
          <a:srcRect t="6256"/>
          <a:stretch/>
        </p:blipFill>
        <p:spPr>
          <a:xfrm>
            <a:off x="1065076" y="3181961"/>
            <a:ext cx="5804394" cy="2628412"/>
          </a:xfrm>
          <a:prstGeom prst="rect">
            <a:avLst/>
          </a:prstGeom>
        </p:spPr>
      </p:pic>
      <p:sp>
        <p:nvSpPr>
          <p:cNvPr id="8" name="TextBox 7">
            <a:extLst>
              <a:ext uri="{FF2B5EF4-FFF2-40B4-BE49-F238E27FC236}">
                <a16:creationId xmlns:a16="http://schemas.microsoft.com/office/drawing/2014/main" id="{2E39524C-3832-B3F6-C187-593BCC4695A8}"/>
              </a:ext>
            </a:extLst>
          </p:cNvPr>
          <p:cNvSpPr txBox="1"/>
          <p:nvPr/>
        </p:nvSpPr>
        <p:spPr>
          <a:xfrm>
            <a:off x="5574806" y="3372782"/>
            <a:ext cx="5804394" cy="2246769"/>
          </a:xfrm>
          <a:prstGeom prst="rect">
            <a:avLst/>
          </a:prstGeom>
          <a:noFill/>
        </p:spPr>
        <p:txBody>
          <a:bodyPr wrap="square">
            <a:spAutoFit/>
          </a:bodyPr>
          <a:lstStyle/>
          <a:p>
            <a:r>
              <a:rPr lang="en-AU" dirty="0">
                <a:solidFill>
                  <a:srgbClr val="000000"/>
                </a:solidFill>
                <a:latin typeface="Helvetica" pitchFamily="2" charset="0"/>
                <a:ea typeface="楷体" panose="02010609060101010101" pitchFamily="49" charset="-122"/>
                <a:cs typeface="Times New Roman" panose="02020603050405020304" pitchFamily="18" charset="0"/>
              </a:rPr>
              <a:t>对异质性的报道</a:t>
            </a:r>
            <a:r>
              <a:rPr lang="zh-CN" altLang="en-US" dirty="0">
                <a:solidFill>
                  <a:srgbClr val="000000"/>
                </a:solidFill>
                <a:latin typeface="Helvetica" pitchFamily="2" charset="0"/>
                <a:ea typeface="楷体" panose="02010609060101010101" pitchFamily="49" charset="-122"/>
                <a:cs typeface="Times New Roman" panose="02020603050405020304" pitchFamily="18" charset="0"/>
              </a:rPr>
              <a:t>：</a:t>
            </a:r>
            <a:endParaRPr lang="en-AU" altLang="zh-CN" dirty="0">
              <a:solidFill>
                <a:srgbClr val="000000"/>
              </a:solidFill>
              <a:latin typeface="Helvetica" pitchFamily="2" charset="0"/>
              <a:ea typeface="楷体" panose="02010609060101010101" pitchFamily="49" charset="-122"/>
              <a:cs typeface="Times New Roman" panose="02020603050405020304" pitchFamily="18" charset="0"/>
            </a:endParaRPr>
          </a:p>
          <a:p>
            <a:r>
              <a:rPr lang="en-AU" dirty="0">
                <a:solidFill>
                  <a:schemeClr val="tx1"/>
                </a:solidFill>
                <a:effectLst/>
                <a:latin typeface="Times New Roman" panose="02020603050405020304" pitchFamily="18" charset="0"/>
                <a:cs typeface="Times New Roman" panose="02020603050405020304" pitchFamily="18" charset="0"/>
              </a:rPr>
              <a:t>There was a strong evidence of homogeneity among studies, </a:t>
            </a:r>
            <a:r>
              <a:rPr lang="en-AU" i="1" dirty="0">
                <a:solidFill>
                  <a:srgbClr val="FF0000"/>
                </a:solidFill>
                <a:effectLst/>
                <a:latin typeface="Times New Roman" panose="02020603050405020304" pitchFamily="18" charset="0"/>
                <a:cs typeface="Times New Roman" panose="02020603050405020304" pitchFamily="18" charset="0"/>
              </a:rPr>
              <a:t>Q</a:t>
            </a:r>
            <a:r>
              <a:rPr lang="en-AU" dirty="0">
                <a:solidFill>
                  <a:srgbClr val="FF0000"/>
                </a:solidFill>
                <a:effectLst/>
                <a:latin typeface="Times New Roman" panose="02020603050405020304" pitchFamily="18" charset="0"/>
                <a:cs typeface="Times New Roman" panose="02020603050405020304" pitchFamily="18" charset="0"/>
              </a:rPr>
              <a:t>(19)=81.42, </a:t>
            </a:r>
            <a:r>
              <a:rPr lang="en-AU" i="1" dirty="0">
                <a:solidFill>
                  <a:srgbClr val="FF0000"/>
                </a:solidFill>
                <a:effectLst/>
                <a:latin typeface="Times New Roman" panose="02020603050405020304" pitchFamily="18" charset="0"/>
                <a:cs typeface="Times New Roman" panose="02020603050405020304" pitchFamily="18" charset="0"/>
              </a:rPr>
              <a:t>p</a:t>
            </a:r>
            <a:r>
              <a:rPr lang="en-AU" dirty="0">
                <a:solidFill>
                  <a:srgbClr val="FF0000"/>
                </a:solidFill>
                <a:effectLst/>
                <a:latin typeface="Times New Roman" panose="02020603050405020304" pitchFamily="18" charset="0"/>
                <a:cs typeface="Times New Roman" panose="02020603050405020304" pitchFamily="18" charset="0"/>
              </a:rPr>
              <a:t>&lt;.001, </a:t>
            </a:r>
            <a:r>
              <a:rPr lang="en-AU" i="1" dirty="0">
                <a:solidFill>
                  <a:srgbClr val="FF0000"/>
                </a:solidFill>
                <a:effectLst/>
                <a:latin typeface="Times New Roman" panose="02020603050405020304" pitchFamily="18" charset="0"/>
                <a:cs typeface="Times New Roman" panose="02020603050405020304" pitchFamily="18" charset="0"/>
              </a:rPr>
              <a:t>I</a:t>
            </a:r>
            <a:r>
              <a:rPr lang="en-AU" sz="1600" baseline="30000" dirty="0">
                <a:solidFill>
                  <a:srgbClr val="FF0000"/>
                </a:solidFill>
                <a:effectLst/>
                <a:latin typeface="Times New Roman" panose="02020603050405020304" pitchFamily="18" charset="0"/>
                <a:cs typeface="Times New Roman" panose="02020603050405020304" pitchFamily="18" charset="0"/>
              </a:rPr>
              <a:t>2</a:t>
            </a:r>
            <a:r>
              <a:rPr lang="en-AU" dirty="0">
                <a:solidFill>
                  <a:srgbClr val="FF0000"/>
                </a:solidFill>
                <a:effectLst/>
                <a:latin typeface="Times New Roman" panose="02020603050405020304" pitchFamily="18" charset="0"/>
                <a:cs typeface="Times New Roman" panose="02020603050405020304" pitchFamily="18" charset="0"/>
              </a:rPr>
              <a:t> = 80.32%. </a:t>
            </a:r>
            <a:r>
              <a:rPr lang="en-AU" dirty="0">
                <a:solidFill>
                  <a:schemeClr val="tx1"/>
                </a:solidFill>
                <a:effectLst/>
                <a:latin typeface="Times New Roman" panose="02020603050405020304" pitchFamily="18" charset="0"/>
                <a:cs typeface="Times New Roman" panose="02020603050405020304" pitchFamily="18" charset="0"/>
              </a:rPr>
              <a:t>The </a:t>
            </a:r>
            <a:r>
              <a:rPr lang="en-AU" i="1" dirty="0">
                <a:solidFill>
                  <a:srgbClr val="FF0000"/>
                </a:solidFill>
                <a:effectLst/>
                <a:latin typeface="Times New Roman" panose="02020603050405020304" pitchFamily="18" charset="0"/>
                <a:cs typeface="Times New Roman" panose="02020603050405020304" pitchFamily="18" charset="0"/>
              </a:rPr>
              <a:t>I</a:t>
            </a:r>
            <a:r>
              <a:rPr lang="en-AU" sz="1600" baseline="30000" dirty="0">
                <a:solidFill>
                  <a:srgbClr val="FF0000"/>
                </a:solidFill>
                <a:effectLst/>
                <a:latin typeface="Times New Roman" panose="02020603050405020304" pitchFamily="18" charset="0"/>
                <a:cs typeface="Times New Roman" panose="02020603050405020304" pitchFamily="18" charset="0"/>
              </a:rPr>
              <a:t>2</a:t>
            </a:r>
            <a:r>
              <a:rPr lang="en-AU" dirty="0">
                <a:solidFill>
                  <a:srgbClr val="FF0000"/>
                </a:solidFill>
                <a:effectLst/>
                <a:latin typeface="Times New Roman" panose="02020603050405020304" pitchFamily="18" charset="0"/>
                <a:cs typeface="Times New Roman" panose="02020603050405020304" pitchFamily="18" charset="0"/>
              </a:rPr>
              <a:t> value was greater than 75%, indicating high heterogeneity among studies</a:t>
            </a:r>
            <a:r>
              <a:rPr lang="en-AU" dirty="0">
                <a:solidFill>
                  <a:schemeClr val="tx1"/>
                </a:solidFill>
                <a:effectLst/>
                <a:latin typeface="Times New Roman" panose="02020603050405020304" pitchFamily="18" charset="0"/>
                <a:cs typeface="Times New Roman" panose="02020603050405020304" pitchFamily="18" charset="0"/>
              </a:rPr>
              <a:t>, and it is reasonable to select the random-effect model. </a:t>
            </a:r>
            <a:endParaRPr lang="en-AU" sz="2400" dirty="0">
              <a:solidFill>
                <a:schemeClr val="tx1"/>
              </a:solidFill>
              <a:latin typeface="Times New Roman" panose="02020603050405020304" pitchFamily="18" charset="0"/>
              <a:cs typeface="Times New Roman" panose="02020603050405020304" pitchFamily="18" charset="0"/>
            </a:endParaRPr>
          </a:p>
          <a:p>
            <a:endParaRPr lang="en-AU" dirty="0">
              <a:solidFill>
                <a:schemeClr val="tx1"/>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CAB21542-840E-CBC2-798B-59CF1734D380}"/>
              </a:ext>
            </a:extLst>
          </p:cNvPr>
          <p:cNvSpPr/>
          <p:nvPr/>
        </p:nvSpPr>
        <p:spPr bwMode="auto">
          <a:xfrm>
            <a:off x="1049740" y="4197080"/>
            <a:ext cx="3456360" cy="441950"/>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cxnSp>
        <p:nvCxnSpPr>
          <p:cNvPr id="11" name="Straight Arrow Connector 10">
            <a:extLst>
              <a:ext uri="{FF2B5EF4-FFF2-40B4-BE49-F238E27FC236}">
                <a16:creationId xmlns:a16="http://schemas.microsoft.com/office/drawing/2014/main" id="{12DC442F-8BEB-5893-BF3E-CDB718A7C21B}"/>
              </a:ext>
            </a:extLst>
          </p:cNvPr>
          <p:cNvCxnSpPr>
            <a:cxnSpLocks/>
          </p:cNvCxnSpPr>
          <p:nvPr/>
        </p:nvCxnSpPr>
        <p:spPr bwMode="auto">
          <a:xfrm>
            <a:off x="4506100" y="4427504"/>
            <a:ext cx="1068706" cy="0"/>
          </a:xfrm>
          <a:prstGeom prst="straightConnector1">
            <a:avLst/>
          </a:prstGeom>
          <a:noFill/>
          <a:ln w="9525" cap="flat" cmpd="sng" algn="ctr">
            <a:solidFill>
              <a:srgbClr val="FF0000"/>
            </a:solidFill>
            <a:prstDash val="solid"/>
            <a:round/>
            <a:headEnd type="none" w="med" len="med"/>
            <a:tailEnd type="triangle"/>
          </a:ln>
        </p:spPr>
      </p:cxnSp>
      <p:sp>
        <p:nvSpPr>
          <p:cNvPr id="14" name="Rectangle 13">
            <a:extLst>
              <a:ext uri="{FF2B5EF4-FFF2-40B4-BE49-F238E27FC236}">
                <a16:creationId xmlns:a16="http://schemas.microsoft.com/office/drawing/2014/main" id="{6EB2EF83-B0F4-0536-9E0C-F9E624262F53}"/>
              </a:ext>
            </a:extLst>
          </p:cNvPr>
          <p:cNvSpPr/>
          <p:nvPr/>
        </p:nvSpPr>
        <p:spPr bwMode="auto">
          <a:xfrm>
            <a:off x="1006196" y="3859347"/>
            <a:ext cx="3499904" cy="145713"/>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15" name="TextBox 14">
            <a:extLst>
              <a:ext uri="{FF2B5EF4-FFF2-40B4-BE49-F238E27FC236}">
                <a16:creationId xmlns:a16="http://schemas.microsoft.com/office/drawing/2014/main" id="{23EC9F45-B59E-4579-FFD6-EE8FF448A65A}"/>
              </a:ext>
            </a:extLst>
          </p:cNvPr>
          <p:cNvSpPr txBox="1"/>
          <p:nvPr/>
        </p:nvSpPr>
        <p:spPr>
          <a:xfrm>
            <a:off x="795893" y="1181687"/>
            <a:ext cx="10698164" cy="2628412"/>
          </a:xfrm>
          <a:prstGeom prst="rect">
            <a:avLst/>
          </a:prstGeom>
          <a:noFill/>
        </p:spPr>
        <p:txBody>
          <a:bodyPr wrap="square" rtlCol="0">
            <a:spAutoFit/>
          </a:bodyPr>
          <a:lstStyle/>
          <a:p>
            <a:pPr marL="342900" indent="-342900">
              <a:spcBef>
                <a:spcPct val="20000"/>
              </a:spcBef>
              <a:buClr>
                <a:schemeClr val="accent1"/>
              </a:buClr>
              <a:buSzPct val="65000"/>
              <a:buFont typeface="Wingdings" panose="05000000000000000000" pitchFamily="2" charset="2"/>
              <a:buChar char="u"/>
            </a:pPr>
            <a:r>
              <a:rPr lang="zh-CN" altLang="en-US" sz="2400" dirty="0">
                <a:solidFill>
                  <a:srgbClr val="000000"/>
                </a:solidFill>
                <a:latin typeface="Helvetica" pitchFamily="2" charset="0"/>
                <a:ea typeface="楷体" panose="02010609060101010101" pitchFamily="49" charset="-122"/>
                <a:cs typeface="Times New Roman" panose="02020603050405020304" pitchFamily="18" charset="0"/>
              </a:rPr>
              <a:t>描述参与者、干预措施和一系列研究间测量结果的差异和多样性，或那些研究间的内在真实性的变异。</a:t>
            </a:r>
            <a:endParaRPr lang="en-AU" altLang="zh-CN" sz="2400" dirty="0">
              <a:solidFill>
                <a:srgbClr val="000000"/>
              </a:solidFill>
              <a:latin typeface="Helvetica" pitchFamily="2" charset="0"/>
              <a:ea typeface="楷体" panose="02010609060101010101" pitchFamily="49" charset="-122"/>
              <a:cs typeface="Times New Roman" panose="02020603050405020304" pitchFamily="18" charset="0"/>
            </a:endParaRPr>
          </a:p>
          <a:p>
            <a:pPr marL="800100" lvl="1" indent="-342900">
              <a:spcBef>
                <a:spcPct val="20000"/>
              </a:spcBef>
              <a:buClr>
                <a:schemeClr val="accent1"/>
              </a:buClr>
              <a:buSzPct val="65000"/>
              <a:buFont typeface="Wingdings" pitchFamily="2" charset="2"/>
              <a:buChar char="Ø"/>
            </a:pPr>
            <a:r>
              <a:rPr lang="zh-CN" altLang="en-US" dirty="0">
                <a:solidFill>
                  <a:srgbClr val="000000"/>
                </a:solidFill>
                <a:latin typeface="Helvetica" pitchFamily="2" charset="0"/>
                <a:ea typeface="楷体" panose="02010609060101010101" pitchFamily="49" charset="-122"/>
                <a:cs typeface="Times New Roman" panose="02020603050405020304" pitchFamily="18" charset="0"/>
              </a:rPr>
              <a:t>当存在异质性时，才能表明随机效应模型选择合理，且后续进行亚组分析和元回归才有意义（因为需要判定哪些可能的调节变量贡献了异质性）</a:t>
            </a:r>
            <a:endParaRPr lang="en-AU" altLang="zh-CN" dirty="0">
              <a:solidFill>
                <a:srgbClr val="000000"/>
              </a:solidFill>
              <a:latin typeface="Helvetica" pitchFamily="2" charset="0"/>
              <a:ea typeface="楷体" panose="02010609060101010101" pitchFamily="49" charset="-122"/>
              <a:cs typeface="Times New Roman" panose="02020603050405020304" pitchFamily="18" charset="0"/>
            </a:endParaRPr>
          </a:p>
          <a:p>
            <a:pPr marL="342900" lvl="1" indent="-342900">
              <a:spcBef>
                <a:spcPct val="20000"/>
              </a:spcBef>
              <a:buClr>
                <a:schemeClr val="accent1"/>
              </a:buClr>
              <a:buSzPct val="65000"/>
              <a:buFont typeface="Wingdings" panose="05000000000000000000" pitchFamily="2" charset="2"/>
              <a:buChar char="u"/>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判 断异质性的</a:t>
            </a:r>
            <a:r>
              <a:rPr lang="en-AU"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Q</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检验和</a:t>
            </a:r>
            <a:r>
              <a:rPr lang="en-AU" sz="2400"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lang="en-AU" sz="2400" baseline="30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检验：</a:t>
            </a:r>
            <a:endParaRPr lang="en-AU"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spcBef>
                <a:spcPct val="20000"/>
              </a:spcBef>
              <a:buClr>
                <a:schemeClr val="accent1"/>
              </a:buClr>
              <a:buSzPct val="65000"/>
              <a:buFont typeface="Wingdings" pitchFamily="2" charset="2"/>
              <a:buChar char="Ø"/>
            </a:pPr>
            <a:endParaRPr lang="zh-CN" altLang="en-US" dirty="0">
              <a:solidFill>
                <a:srgbClr val="000000"/>
              </a:solidFill>
              <a:latin typeface="Helvetica" pitchFamily="2" charset="0"/>
              <a:ea typeface="楷体" panose="02010609060101010101" pitchFamily="49" charset="-122"/>
              <a:cs typeface="Times New Roman" panose="02020603050405020304" pitchFamily="18" charset="0"/>
            </a:endParaRPr>
          </a:p>
          <a:p>
            <a:endParaRPr lang="en-US" dirty="0"/>
          </a:p>
        </p:txBody>
      </p:sp>
      <p:cxnSp>
        <p:nvCxnSpPr>
          <p:cNvPr id="16" name="Straight Arrow Connector 15">
            <a:extLst>
              <a:ext uri="{FF2B5EF4-FFF2-40B4-BE49-F238E27FC236}">
                <a16:creationId xmlns:a16="http://schemas.microsoft.com/office/drawing/2014/main" id="{389041A1-F220-4282-BFD8-F91D66EC35ED}"/>
              </a:ext>
            </a:extLst>
          </p:cNvPr>
          <p:cNvCxnSpPr>
            <a:cxnSpLocks/>
          </p:cNvCxnSpPr>
          <p:nvPr/>
        </p:nvCxnSpPr>
        <p:spPr bwMode="auto">
          <a:xfrm>
            <a:off x="4506100" y="3932203"/>
            <a:ext cx="1068706" cy="264877"/>
          </a:xfrm>
          <a:prstGeom prst="straightConnector1">
            <a:avLst/>
          </a:prstGeom>
          <a:noFill/>
          <a:ln w="9525" cap="flat" cmpd="sng" algn="ctr">
            <a:solidFill>
              <a:srgbClr val="FF0000"/>
            </a:solidFill>
            <a:prstDash val="solid"/>
            <a:round/>
            <a:headEnd type="none" w="med" len="med"/>
            <a:tailEnd type="triangle"/>
          </a:ln>
        </p:spPr>
      </p:cxnSp>
    </p:spTree>
    <p:extLst>
      <p:ext uri="{BB962C8B-B14F-4D97-AF65-F5344CB8AC3E}">
        <p14:creationId xmlns:p14="http://schemas.microsoft.com/office/powerpoint/2010/main" val="1973892748"/>
      </p:ext>
    </p:extLst>
  </p:cSld>
  <p:clrMapOvr>
    <a:masterClrMapping/>
  </p:clrMapOvr>
  <mc:AlternateContent xmlns:mc="http://schemas.openxmlformats.org/markup-compatibility/2006" xmlns:p14="http://schemas.microsoft.com/office/powerpoint/2010/main">
    <mc:Choice Requires="p14">
      <p:transition spd="slow" p14:dur="2000" advTm="840"/>
    </mc:Choice>
    <mc:Fallback xmlns="">
      <p:transition spd="slow" advTm="84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8466E60-3DB3-4CEC-8868-CF9DA1E7B89F}"/>
              </a:ext>
            </a:extLst>
          </p:cNvPr>
          <p:cNvSpPr>
            <a:spLocks noGrp="1" noChangeArrowheads="1"/>
          </p:cNvSpPr>
          <p:nvPr>
            <p:ph type="title"/>
          </p:nvPr>
        </p:nvSpPr>
        <p:spPr>
          <a:xfrm>
            <a:off x="812800" y="609600"/>
            <a:ext cx="10566400" cy="890588"/>
          </a:xfrm>
        </p:spPr>
        <p:txBody>
          <a:bodyPr/>
          <a:lstStyle/>
          <a:p>
            <a:r>
              <a:rPr lang="zh-CN" altLang="en-US" sz="3200" dirty="0">
                <a:solidFill>
                  <a:srgbClr val="FF0000"/>
                </a:solidFill>
              </a:rPr>
              <a:t>步骤八</a:t>
            </a:r>
            <a:r>
              <a:rPr lang="en-US" altLang="zh-CN" sz="3200" dirty="0">
                <a:solidFill>
                  <a:srgbClr val="FF0000"/>
                </a:solidFill>
              </a:rPr>
              <a:t>:</a:t>
            </a:r>
            <a:r>
              <a:rPr lang="zh-CN" altLang="en-US" sz="3200" dirty="0">
                <a:solidFill>
                  <a:srgbClr val="FF0000"/>
                </a:solidFill>
              </a:rPr>
              <a:t>敏感性分析</a:t>
            </a:r>
            <a:r>
              <a:rPr lang="en-US" altLang="zh-CN" sz="3200" dirty="0">
                <a:solidFill>
                  <a:srgbClr val="FF0000"/>
                </a:solidFill>
              </a:rPr>
              <a:t> (Sensitivity Analysis)</a:t>
            </a:r>
            <a:endParaRPr lang="zh-CN" altLang="en-US" sz="3200" dirty="0">
              <a:solidFill>
                <a:srgbClr val="FF0000"/>
              </a:solidFill>
            </a:endParaRPr>
          </a:p>
        </p:txBody>
      </p:sp>
      <p:sp>
        <p:nvSpPr>
          <p:cNvPr id="2" name="TextBox 1">
            <a:extLst>
              <a:ext uri="{FF2B5EF4-FFF2-40B4-BE49-F238E27FC236}">
                <a16:creationId xmlns:a16="http://schemas.microsoft.com/office/drawing/2014/main" id="{B209DCFB-D815-3392-2F72-69DB7288260F}"/>
              </a:ext>
            </a:extLst>
          </p:cNvPr>
          <p:cNvSpPr txBox="1"/>
          <p:nvPr/>
        </p:nvSpPr>
        <p:spPr>
          <a:xfrm>
            <a:off x="826502" y="1355184"/>
            <a:ext cx="9844011" cy="4696670"/>
          </a:xfrm>
          <a:prstGeom prst="rect">
            <a:avLst/>
          </a:prstGeom>
          <a:noFill/>
        </p:spPr>
        <p:txBody>
          <a:bodyPr wrap="square" rtlCol="0">
            <a:spAutoFit/>
          </a:bodyPr>
          <a:lstStyle/>
          <a:p>
            <a:pPr marL="342900" indent="-342900">
              <a:spcBef>
                <a:spcPct val="20000"/>
              </a:spcBef>
              <a:buClr>
                <a:schemeClr val="accent1"/>
              </a:buClr>
              <a:buSzPct val="65000"/>
              <a:buFont typeface="Wingdings" panose="05000000000000000000" pitchFamily="2" charset="2"/>
              <a:buChar char="u"/>
            </a:pPr>
            <a:r>
              <a:rPr lang="zh-CN" altLang="en-US" sz="2400" dirty="0">
                <a:solidFill>
                  <a:srgbClr val="000000"/>
                </a:solidFill>
                <a:latin typeface="Helvetica" pitchFamily="2" charset="0"/>
                <a:ea typeface="楷体" panose="02010609060101010101" pitchFamily="49" charset="-122"/>
                <a:cs typeface="Times New Roman" panose="02020603050405020304" pitchFamily="18" charset="0"/>
              </a:rPr>
              <a:t>用来评估元分析的结果稳健性的分析。</a:t>
            </a:r>
            <a:endParaRPr lang="en-US" altLang="zh-CN" sz="2400" dirty="0">
              <a:solidFill>
                <a:srgbClr val="000000"/>
              </a:solidFill>
              <a:latin typeface="Helvetica" pitchFamily="2" charset="0"/>
              <a:ea typeface="楷体" panose="02010609060101010101" pitchFamily="49" charset="-122"/>
              <a:cs typeface="Times New Roman" panose="02020603050405020304" pitchFamily="18" charset="0"/>
            </a:endParaRPr>
          </a:p>
          <a:p>
            <a:pPr marL="342900" indent="-342900">
              <a:spcBef>
                <a:spcPct val="20000"/>
              </a:spcBef>
              <a:buClr>
                <a:schemeClr val="accent1"/>
              </a:buClr>
              <a:buSzPct val="65000"/>
              <a:buFont typeface="Wingdings" panose="05000000000000000000" pitchFamily="2" charset="2"/>
              <a:buChar char="u"/>
            </a:pPr>
            <a:r>
              <a:rPr lang="zh-CN" altLang="en-US" sz="2400" dirty="0">
                <a:solidFill>
                  <a:srgbClr val="000000"/>
                </a:solidFill>
                <a:latin typeface="Helvetica" pitchFamily="2" charset="0"/>
                <a:ea typeface="楷体" panose="02010609060101010101" pitchFamily="49" charset="-122"/>
                <a:cs typeface="Times New Roman" panose="02020603050405020304" pitchFamily="18" charset="0"/>
              </a:rPr>
              <a:t>常用方法：</a:t>
            </a:r>
            <a:endParaRPr lang="en-AU" altLang="zh-CN" sz="2400" dirty="0">
              <a:solidFill>
                <a:srgbClr val="000000"/>
              </a:solidFill>
              <a:latin typeface="Helvetica" pitchFamily="2" charset="0"/>
              <a:ea typeface="楷体" panose="02010609060101010101" pitchFamily="49" charset="-122"/>
              <a:cs typeface="Times New Roman" panose="02020603050405020304" pitchFamily="18" charset="0"/>
            </a:endParaRPr>
          </a:p>
          <a:p>
            <a:pPr marL="800100" lvl="1" indent="-342900">
              <a:spcBef>
                <a:spcPct val="20000"/>
              </a:spcBef>
              <a:buClr>
                <a:schemeClr val="accent1"/>
              </a:buClr>
              <a:buSzPct val="65000"/>
              <a:buFont typeface="Wingdings" pitchFamily="2" charset="2"/>
              <a:buChar char="Ø"/>
            </a:pPr>
            <a:r>
              <a:rPr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“去一法”</a:t>
            </a:r>
            <a:r>
              <a:rPr lang="en-US"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AU"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Leave-One-Out-method</a:t>
            </a:r>
            <a:r>
              <a:rPr 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en-AU"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1022350" lvl="2" indent="-342900">
              <a:spcBef>
                <a:spcPct val="20000"/>
              </a:spcBef>
              <a:buClr>
                <a:schemeClr val="accent1"/>
              </a:buClr>
              <a:buSzPct val="65000"/>
              <a:buFont typeface="Wingdings" panose="05000000000000000000" pitchFamily="2" charset="2"/>
              <a:buChar char="n"/>
            </a:pPr>
            <a:r>
              <a:rPr lang="zh-CN" altLang="en-US" dirty="0">
                <a:solidFill>
                  <a:srgbClr val="000000"/>
                </a:solidFill>
                <a:latin typeface="Helvetica" pitchFamily="2" charset="0"/>
                <a:ea typeface="楷体" panose="02010609060101010101" pitchFamily="49" charset="-122"/>
                <a:cs typeface="Times New Roman" panose="02020603050405020304" pitchFamily="18" charset="0"/>
              </a:rPr>
              <a:t>每次排除一项研究，重新计算元分析效应量 </a:t>
            </a:r>
            <a:r>
              <a:rPr lang="en-AU" dirty="0">
                <a:solidFill>
                  <a:srgbClr val="000000"/>
                </a:solidFill>
                <a:latin typeface="Helvetica" pitchFamily="2" charset="0"/>
                <a:ea typeface="楷体" panose="02010609060101010101" pitchFamily="49" charset="-122"/>
                <a:cs typeface="Times New Roman" panose="02020603050405020304" pitchFamily="18" charset="0"/>
              </a:rPr>
              <a:t>K-1 </a:t>
            </a:r>
            <a:r>
              <a:rPr lang="zh-CN" altLang="en-US" dirty="0">
                <a:solidFill>
                  <a:srgbClr val="000000"/>
                </a:solidFill>
                <a:latin typeface="Helvetica" pitchFamily="2" charset="0"/>
                <a:ea typeface="楷体" panose="02010609060101010101" pitchFamily="49" charset="-122"/>
                <a:cs typeface="Times New Roman" panose="02020603050405020304" pitchFamily="18" charset="0"/>
              </a:rPr>
              <a:t>次。</a:t>
            </a:r>
            <a:endParaRPr lang="en-US" altLang="zh-CN" dirty="0">
              <a:solidFill>
                <a:srgbClr val="000000"/>
              </a:solidFill>
              <a:latin typeface="Helvetica" pitchFamily="2" charset="0"/>
              <a:ea typeface="楷体" panose="02010609060101010101" pitchFamily="49" charset="-122"/>
              <a:cs typeface="Times New Roman" panose="02020603050405020304" pitchFamily="18" charset="0"/>
            </a:endParaRPr>
          </a:p>
          <a:p>
            <a:pPr marL="1022350" lvl="2" indent="-342900">
              <a:spcBef>
                <a:spcPct val="20000"/>
              </a:spcBef>
              <a:buClr>
                <a:schemeClr val="accent1"/>
              </a:buClr>
              <a:buSzPct val="65000"/>
              <a:buFont typeface="Wingdings" panose="05000000000000000000" pitchFamily="2" charset="2"/>
              <a:buChar char="n"/>
            </a:pPr>
            <a:r>
              <a:rPr lang="zh-CN" altLang="en-US" dirty="0">
                <a:solidFill>
                  <a:srgbClr val="000000"/>
                </a:solidFill>
                <a:latin typeface="Helvetica" pitchFamily="2" charset="0"/>
                <a:ea typeface="楷体" panose="02010609060101010101" pitchFamily="49" charset="-122"/>
                <a:cs typeface="Times New Roman" panose="02020603050405020304" pitchFamily="18" charset="0"/>
              </a:rPr>
              <a:t>检测对元分析的结果影响最大的研究，以及评估这种影响是否会扭曲混合效应量</a:t>
            </a:r>
            <a:r>
              <a:rPr lang="en-US" altLang="zh-CN" dirty="0">
                <a:solidFill>
                  <a:srgbClr val="000000"/>
                </a:solidFill>
                <a:latin typeface="Helvetica" pitchFamily="2" charset="0"/>
                <a:ea typeface="楷体" panose="02010609060101010101" pitchFamily="49" charset="-122"/>
                <a:cs typeface="Times New Roman" panose="02020603050405020304" pitchFamily="18" charset="0"/>
              </a:rPr>
              <a:t>(</a:t>
            </a:r>
            <a:r>
              <a:rPr lang="en-AU"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Viechtbauer</a:t>
            </a:r>
            <a:r>
              <a:rPr lang="en-AU"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and Cheung, 2010)</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en-AU" altLang="zh-CN" sz="2400" dirty="0">
              <a:solidFill>
                <a:srgbClr val="000000"/>
              </a:solidFill>
              <a:latin typeface="Helvetica" pitchFamily="2" charset="0"/>
              <a:ea typeface="楷体" panose="02010609060101010101" pitchFamily="49" charset="-122"/>
              <a:cs typeface="Times New Roman" panose="02020603050405020304" pitchFamily="18" charset="0"/>
            </a:endParaRPr>
          </a:p>
          <a:p>
            <a:pPr marL="1022350" lvl="2" indent="-342900">
              <a:spcBef>
                <a:spcPct val="20000"/>
              </a:spcBef>
              <a:buClr>
                <a:schemeClr val="accent1"/>
              </a:buClr>
              <a:buSzPct val="65000"/>
              <a:buFont typeface="Wingdings" panose="05000000000000000000" pitchFamily="2" charset="2"/>
              <a:buChar char="n"/>
            </a:pPr>
            <a:endParaRPr lang="en-AU"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spcBef>
                <a:spcPct val="20000"/>
              </a:spcBef>
              <a:buClr>
                <a:schemeClr val="accent1"/>
              </a:buClr>
              <a:buSzPct val="65000"/>
              <a:buFont typeface="Wingdings" pitchFamily="2" charset="2"/>
              <a:buChar char="Ø"/>
            </a:pPr>
            <a:r>
              <a:rPr lang="en-AU"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GOSH Plot </a:t>
            </a:r>
            <a:r>
              <a:rPr lang="en-US" sz="1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AU" sz="1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Olkin et al., 2012)</a:t>
            </a:r>
          </a:p>
          <a:p>
            <a:pPr marL="1022350" lvl="2" indent="-342900">
              <a:spcBef>
                <a:spcPct val="20000"/>
              </a:spcBef>
              <a:buClr>
                <a:schemeClr val="accent1"/>
              </a:buClr>
              <a:buSzPct val="65000"/>
              <a:buFont typeface="Wingdings" panose="05000000000000000000" pitchFamily="2" charset="2"/>
              <a:buChar char="n"/>
            </a:pPr>
            <a:r>
              <a:rPr lang="zh-CN" altLang="en-US" dirty="0">
                <a:solidFill>
                  <a:srgbClr val="000000"/>
                </a:solidFill>
                <a:latin typeface="Helvetica" pitchFamily="2" charset="0"/>
                <a:ea typeface="楷体" panose="02010609060101010101" pitchFamily="49" charset="-122"/>
                <a:cs typeface="Times New Roman" panose="02020603050405020304" pitchFamily="18" charset="0"/>
              </a:rPr>
              <a:t>拟合所有研究子集的元分析模型。相较于“去一法”，不仅要拟合 </a:t>
            </a:r>
            <a:r>
              <a:rPr lang="en-AU" dirty="0">
                <a:solidFill>
                  <a:srgbClr val="000000"/>
                </a:solidFill>
                <a:latin typeface="Helvetica" pitchFamily="2" charset="0"/>
                <a:ea typeface="楷体" panose="02010609060101010101" pitchFamily="49" charset="-122"/>
                <a:cs typeface="Times New Roman" panose="02020603050405020304" pitchFamily="18" charset="0"/>
              </a:rPr>
              <a:t>K-1 </a:t>
            </a:r>
            <a:r>
              <a:rPr lang="zh-CN" altLang="en-US" dirty="0">
                <a:solidFill>
                  <a:srgbClr val="000000"/>
                </a:solidFill>
                <a:latin typeface="Helvetica" pitchFamily="2" charset="0"/>
                <a:ea typeface="楷体" panose="02010609060101010101" pitchFamily="49" charset="-122"/>
                <a:cs typeface="Times New Roman" panose="02020603050405020304" pitchFamily="18" charset="0"/>
              </a:rPr>
              <a:t>个模型，还要拟合所有 </a:t>
            </a:r>
            <a:r>
              <a:rPr lang="en-US" altLang="zh-CN" dirty="0">
                <a:solidFill>
                  <a:srgbClr val="000000"/>
                </a:solidFill>
                <a:latin typeface="Helvetica" pitchFamily="2" charset="0"/>
                <a:ea typeface="楷体" panose="02010609060101010101" pitchFamily="49" charset="-122"/>
                <a:cs typeface="Times New Roman" panose="02020603050405020304" pitchFamily="18" charset="0"/>
              </a:rPr>
              <a:t>2</a:t>
            </a:r>
            <a:r>
              <a:rPr lang="en-AU" dirty="0">
                <a:solidFill>
                  <a:srgbClr val="000000"/>
                </a:solidFill>
                <a:latin typeface="Helvetica" pitchFamily="2" charset="0"/>
                <a:ea typeface="楷体" panose="02010609060101010101" pitchFamily="49" charset="-122"/>
                <a:cs typeface="Times New Roman" panose="02020603050405020304" pitchFamily="18" charset="0"/>
              </a:rPr>
              <a:t>k-1 </a:t>
            </a:r>
            <a:r>
              <a:rPr lang="zh-CN" altLang="en-US" dirty="0">
                <a:solidFill>
                  <a:srgbClr val="000000"/>
                </a:solidFill>
                <a:latin typeface="Helvetica" pitchFamily="2" charset="0"/>
                <a:ea typeface="楷体" panose="02010609060101010101" pitchFamily="49" charset="-122"/>
                <a:cs typeface="Times New Roman" panose="02020603050405020304" pitchFamily="18" charset="0"/>
              </a:rPr>
              <a:t>个可能的研究组合。</a:t>
            </a:r>
            <a:endParaRPr lang="en-US" altLang="zh-CN" dirty="0">
              <a:solidFill>
                <a:srgbClr val="000000"/>
              </a:solidFill>
              <a:latin typeface="Helvetica" pitchFamily="2" charset="0"/>
              <a:ea typeface="楷体" panose="02010609060101010101" pitchFamily="49" charset="-122"/>
              <a:cs typeface="Times New Roman" panose="02020603050405020304" pitchFamily="18" charset="0"/>
            </a:endParaRPr>
          </a:p>
          <a:p>
            <a:pPr marL="800100" lvl="1" indent="-342900">
              <a:spcBef>
                <a:spcPct val="20000"/>
              </a:spcBef>
              <a:buClr>
                <a:schemeClr val="accent1"/>
              </a:buClr>
              <a:buSzPct val="65000"/>
              <a:buFont typeface="Wingdings" pitchFamily="2" charset="2"/>
              <a:buChar char="Ø"/>
            </a:pPr>
            <a:endParaRPr lang="en-AU"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1022350" lvl="2" indent="-342900">
              <a:spcBef>
                <a:spcPct val="20000"/>
              </a:spcBef>
              <a:buClr>
                <a:schemeClr val="accent1"/>
              </a:buClr>
              <a:buSzPct val="65000"/>
              <a:buFont typeface="Wingdings" panose="05000000000000000000" pitchFamily="2" charset="2"/>
              <a:buChar char="n"/>
            </a:pPr>
            <a:endParaRPr lang="en-AU"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105570523"/>
      </p:ext>
    </p:extLst>
  </p:cSld>
  <p:clrMapOvr>
    <a:masterClrMapping/>
  </p:clrMapOvr>
  <mc:AlternateContent xmlns:mc="http://schemas.openxmlformats.org/markup-compatibility/2006" xmlns:p14="http://schemas.microsoft.com/office/powerpoint/2010/main">
    <mc:Choice Requires="p14">
      <p:transition spd="slow" p14:dur="2000" advTm="840"/>
    </mc:Choice>
    <mc:Fallback xmlns="">
      <p:transition spd="slow" advTm="84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8466E60-3DB3-4CEC-8868-CF9DA1E7B89F}"/>
              </a:ext>
            </a:extLst>
          </p:cNvPr>
          <p:cNvSpPr>
            <a:spLocks noGrp="1" noChangeArrowheads="1"/>
          </p:cNvSpPr>
          <p:nvPr>
            <p:ph type="title"/>
          </p:nvPr>
        </p:nvSpPr>
        <p:spPr>
          <a:xfrm>
            <a:off x="812800" y="609600"/>
            <a:ext cx="10566400" cy="890588"/>
          </a:xfrm>
        </p:spPr>
        <p:txBody>
          <a:bodyPr/>
          <a:lstStyle/>
          <a:p>
            <a:r>
              <a:rPr lang="zh-CN" altLang="en-US" sz="3200" dirty="0">
                <a:solidFill>
                  <a:srgbClr val="FF0000"/>
                </a:solidFill>
              </a:rPr>
              <a:t>步骤八</a:t>
            </a:r>
            <a:r>
              <a:rPr lang="en-US" altLang="zh-CN" sz="3200" dirty="0">
                <a:solidFill>
                  <a:srgbClr val="FF0000"/>
                </a:solidFill>
              </a:rPr>
              <a:t>:</a:t>
            </a:r>
            <a:r>
              <a:rPr lang="zh-CN" altLang="en-US" sz="3200" dirty="0">
                <a:solidFill>
                  <a:srgbClr val="FF0000"/>
                </a:solidFill>
              </a:rPr>
              <a:t>敏感性分析</a:t>
            </a:r>
            <a:r>
              <a:rPr lang="en-US" altLang="zh-CN" sz="3200" dirty="0">
                <a:solidFill>
                  <a:srgbClr val="FF0000"/>
                </a:solidFill>
              </a:rPr>
              <a:t> (Sensitivity Analysis)</a:t>
            </a:r>
            <a:endParaRPr lang="zh-CN" altLang="en-US" sz="3200" dirty="0">
              <a:solidFill>
                <a:srgbClr val="FF0000"/>
              </a:solidFill>
            </a:endParaRPr>
          </a:p>
        </p:txBody>
      </p:sp>
      <p:sp>
        <p:nvSpPr>
          <p:cNvPr id="4" name="TextBox 3">
            <a:extLst>
              <a:ext uri="{FF2B5EF4-FFF2-40B4-BE49-F238E27FC236}">
                <a16:creationId xmlns:a16="http://schemas.microsoft.com/office/drawing/2014/main" id="{AD07C849-2AF4-9925-953E-4839880F26D8}"/>
              </a:ext>
            </a:extLst>
          </p:cNvPr>
          <p:cNvSpPr txBox="1"/>
          <p:nvPr/>
        </p:nvSpPr>
        <p:spPr>
          <a:xfrm>
            <a:off x="335400" y="1407666"/>
            <a:ext cx="6100174" cy="461665"/>
          </a:xfrm>
          <a:prstGeom prst="rect">
            <a:avLst/>
          </a:prstGeom>
          <a:noFill/>
        </p:spPr>
        <p:txBody>
          <a:bodyPr wrap="square">
            <a:spAutoFit/>
          </a:bodyPr>
          <a:lstStyle/>
          <a:p>
            <a:pPr marL="800100" lvl="1" indent="-342900">
              <a:spcBef>
                <a:spcPct val="20000"/>
              </a:spcBef>
              <a:buClr>
                <a:schemeClr val="accent1"/>
              </a:buClr>
              <a:buSzPct val="65000"/>
              <a:buFont typeface="Wingdings" pitchFamily="2" charset="2"/>
              <a:buChar char="q"/>
            </a:pPr>
            <a:r>
              <a:rPr lang="zh-CN" altLang="en-US"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srgbClr val="000000"/>
                </a:solidFill>
                <a:latin typeface="Helvetica" pitchFamily="2" charset="0"/>
                <a:ea typeface="楷体" panose="02010609060101010101" pitchFamily="49" charset="-122"/>
                <a:cs typeface="Times New Roman" panose="02020603050405020304" pitchFamily="18" charset="0"/>
              </a:rPr>
              <a:t>去一法”</a:t>
            </a:r>
            <a:endParaRPr lang="en-AU" altLang="zh-CN" sz="2400" dirty="0">
              <a:solidFill>
                <a:srgbClr val="000000"/>
              </a:solidFill>
              <a:latin typeface="Helvetica" pitchFamily="2" charset="0"/>
              <a:ea typeface="楷体" panose="02010609060101010101" pitchFamily="49" charset="-122"/>
              <a:cs typeface="Times New Roman" panose="02020603050405020304" pitchFamily="18" charset="0"/>
            </a:endParaRPr>
          </a:p>
        </p:txBody>
      </p:sp>
      <p:pic>
        <p:nvPicPr>
          <p:cNvPr id="15" name="Content Placeholder 14" descr="A graph with numbers and lines&#10;&#10;Description automatically generated">
            <a:extLst>
              <a:ext uri="{FF2B5EF4-FFF2-40B4-BE49-F238E27FC236}">
                <a16:creationId xmlns:a16="http://schemas.microsoft.com/office/drawing/2014/main" id="{7002B31F-A752-AD9F-765A-E8BB4DA1A856}"/>
              </a:ext>
            </a:extLst>
          </p:cNvPr>
          <p:cNvPicPr>
            <a:picLocks noGrp="1" noChangeAspect="1"/>
          </p:cNvPicPr>
          <p:nvPr>
            <p:ph idx="1"/>
          </p:nvPr>
        </p:nvPicPr>
        <p:blipFill>
          <a:blip r:embed="rId3"/>
          <a:stretch>
            <a:fillRect/>
          </a:stretch>
        </p:blipFill>
        <p:spPr>
          <a:xfrm>
            <a:off x="5501023" y="1638982"/>
            <a:ext cx="5909165" cy="3445551"/>
          </a:xfrm>
        </p:spPr>
      </p:pic>
      <p:sp>
        <p:nvSpPr>
          <p:cNvPr id="16" name="Rectangle 15">
            <a:extLst>
              <a:ext uri="{FF2B5EF4-FFF2-40B4-BE49-F238E27FC236}">
                <a16:creationId xmlns:a16="http://schemas.microsoft.com/office/drawing/2014/main" id="{0ED75DE3-FE09-5107-C7E0-028F6DC75DA7}"/>
              </a:ext>
            </a:extLst>
          </p:cNvPr>
          <p:cNvSpPr/>
          <p:nvPr/>
        </p:nvSpPr>
        <p:spPr bwMode="auto">
          <a:xfrm>
            <a:off x="7632160" y="2704268"/>
            <a:ext cx="914400" cy="914400"/>
          </a:xfrm>
          <a:prstGeom prst="rect">
            <a:avLst/>
          </a:prstGeom>
          <a:no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R="0" algn="ctr" defTabSz="914400" rtl="0" eaLnBrk="0" fontAlgn="base" latinLnBrk="0" hangingPunct="0">
              <a:lnSpc>
                <a:spcPct val="200000"/>
              </a:lnSpc>
              <a:spcBef>
                <a:spcPct val="20000"/>
              </a:spcBef>
              <a:spcAft>
                <a:spcPct val="0"/>
              </a:spcAft>
              <a:buClr>
                <a:schemeClr val="accent1"/>
              </a:buClr>
              <a:buSzPct val="65000"/>
            </a:pPr>
            <a:endParaRPr kumimoji="0" lang="en-US" sz="2000" b="0" i="0" u="none" strike="noStrike" cap="none" normalizeH="0" baseline="0" dirty="0">
              <a:ln>
                <a:noFill/>
              </a:ln>
              <a:solidFill>
                <a:srgbClr val="006699"/>
              </a:solidFill>
              <a:effectLst/>
              <a:latin typeface="Palatino Linotype" panose="02040502050505030304" pitchFamily="18" charset="0"/>
              <a:ea typeface="宋体" panose="02010600030101010101" pitchFamily="2" charset="-122"/>
            </a:endParaRPr>
          </a:p>
        </p:txBody>
      </p:sp>
      <p:sp>
        <p:nvSpPr>
          <p:cNvPr id="17" name="TextBox 16">
            <a:extLst>
              <a:ext uri="{FF2B5EF4-FFF2-40B4-BE49-F238E27FC236}">
                <a16:creationId xmlns:a16="http://schemas.microsoft.com/office/drawing/2014/main" id="{E470069F-41B8-0AB2-4996-A62146632492}"/>
              </a:ext>
            </a:extLst>
          </p:cNvPr>
          <p:cNvSpPr txBox="1"/>
          <p:nvPr/>
        </p:nvSpPr>
        <p:spPr>
          <a:xfrm>
            <a:off x="8239208" y="1390523"/>
            <a:ext cx="1967397" cy="584775"/>
          </a:xfrm>
          <a:prstGeom prst="rect">
            <a:avLst/>
          </a:prstGeom>
          <a:noFill/>
        </p:spPr>
        <p:txBody>
          <a:bodyPr wrap="square" rtlCol="0">
            <a:spAutoFit/>
          </a:bodyPr>
          <a:lstStyle/>
          <a:p>
            <a:r>
              <a:rPr lang="en-AU"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去掉该研究后的</a:t>
            </a:r>
          </a:p>
          <a:p>
            <a:r>
              <a:rPr lang="en-AU"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重新估计的ES</a:t>
            </a:r>
            <a:endParaRPr lang="en-US" sz="1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8" name="TextBox 17">
            <a:extLst>
              <a:ext uri="{FF2B5EF4-FFF2-40B4-BE49-F238E27FC236}">
                <a16:creationId xmlns:a16="http://schemas.microsoft.com/office/drawing/2014/main" id="{44E1A69B-D41D-C0F7-E87C-5228F56EE7F4}"/>
              </a:ext>
            </a:extLst>
          </p:cNvPr>
          <p:cNvSpPr txBox="1"/>
          <p:nvPr/>
        </p:nvSpPr>
        <p:spPr>
          <a:xfrm>
            <a:off x="919511" y="3719090"/>
            <a:ext cx="3793945" cy="2616101"/>
          </a:xfrm>
          <a:prstGeom prst="rect">
            <a:avLst/>
          </a:prstGeom>
          <a:noFill/>
        </p:spPr>
        <p:txBody>
          <a:bodyPr wrap="square" rtlCol="0">
            <a:spAutoFit/>
          </a:bodyPr>
          <a:lstStyle/>
          <a:p>
            <a:r>
              <a:rPr lang="en-AU" sz="1800" dirty="0">
                <a:solidFill>
                  <a:schemeClr val="tx1"/>
                </a:solidFill>
                <a:effectLst/>
                <a:latin typeface="Times New Roman" panose="02020603050405020304" pitchFamily="18" charset="0"/>
                <a:cs typeface="Times New Roman" panose="02020603050405020304" pitchFamily="18" charset="0"/>
              </a:rPr>
              <a:t>Through eliminating one study successively, the conclusions were not drastically changed in this analysis. The changes in effect size were small after the removal of any study, ranging from </a:t>
            </a:r>
            <a:r>
              <a:rPr lang="en-AU" sz="1800" dirty="0">
                <a:solidFill>
                  <a:srgbClr val="FF0000"/>
                </a:solidFill>
                <a:effectLst/>
                <a:latin typeface="Times New Roman" panose="02020603050405020304" pitchFamily="18" charset="0"/>
                <a:cs typeface="Times New Roman" panose="02020603050405020304" pitchFamily="18" charset="0"/>
              </a:rPr>
              <a:t>.34 (95% CI [.14, .54]) to .45 (95% CI [.24, .66])</a:t>
            </a:r>
            <a:r>
              <a:rPr lang="en-AU" sz="1800" dirty="0">
                <a:solidFill>
                  <a:schemeClr val="tx1"/>
                </a:solidFill>
                <a:effectLst/>
                <a:latin typeface="Times New Roman" panose="02020603050405020304" pitchFamily="18" charset="0"/>
                <a:cs typeface="Times New Roman" panose="02020603050405020304" pitchFamily="18" charset="0"/>
              </a:rPr>
              <a:t>, indicating that the meta-analysis results were reliable. </a:t>
            </a:r>
            <a:endParaRPr lang="en-AU" dirty="0">
              <a:solidFill>
                <a:schemeClr val="tx1"/>
              </a:solidFill>
              <a:latin typeface="Times New Roman" panose="02020603050405020304" pitchFamily="18" charset="0"/>
              <a:cs typeface="Times New Roman" panose="02020603050405020304" pitchFamily="18" charset="0"/>
            </a:endParaRPr>
          </a:p>
          <a:p>
            <a:endParaRPr lang="en-US" dirty="0"/>
          </a:p>
        </p:txBody>
      </p:sp>
      <p:cxnSp>
        <p:nvCxnSpPr>
          <p:cNvPr id="19" name="Straight Arrow Connector 18">
            <a:extLst>
              <a:ext uri="{FF2B5EF4-FFF2-40B4-BE49-F238E27FC236}">
                <a16:creationId xmlns:a16="http://schemas.microsoft.com/office/drawing/2014/main" id="{C6D8BC25-3F9F-B186-8543-18A3E29CDE70}"/>
              </a:ext>
            </a:extLst>
          </p:cNvPr>
          <p:cNvCxnSpPr>
            <a:cxnSpLocks/>
          </p:cNvCxnSpPr>
          <p:nvPr/>
        </p:nvCxnSpPr>
        <p:spPr bwMode="auto">
          <a:xfrm flipH="1">
            <a:off x="4252608" y="4235484"/>
            <a:ext cx="1309764" cy="1075312"/>
          </a:xfrm>
          <a:prstGeom prst="straightConnector1">
            <a:avLst/>
          </a:prstGeom>
          <a:noFill/>
          <a:ln w="9525" cap="flat" cmpd="sng" algn="ctr">
            <a:solidFill>
              <a:srgbClr val="FF0000"/>
            </a:solidFill>
            <a:prstDash val="solid"/>
            <a:round/>
            <a:headEnd type="none" w="med" len="med"/>
            <a:tailEnd type="triangle"/>
          </a:ln>
        </p:spPr>
      </p:cxnSp>
      <p:cxnSp>
        <p:nvCxnSpPr>
          <p:cNvPr id="20" name="Straight Arrow Connector 19">
            <a:extLst>
              <a:ext uri="{FF2B5EF4-FFF2-40B4-BE49-F238E27FC236}">
                <a16:creationId xmlns:a16="http://schemas.microsoft.com/office/drawing/2014/main" id="{AE66F770-360A-2490-8A3E-4E3D43ACCC4C}"/>
              </a:ext>
            </a:extLst>
          </p:cNvPr>
          <p:cNvCxnSpPr>
            <a:cxnSpLocks/>
          </p:cNvCxnSpPr>
          <p:nvPr/>
        </p:nvCxnSpPr>
        <p:spPr bwMode="auto">
          <a:xfrm flipH="1">
            <a:off x="4252608" y="2008125"/>
            <a:ext cx="1309764" cy="3302671"/>
          </a:xfrm>
          <a:prstGeom prst="straightConnector1">
            <a:avLst/>
          </a:prstGeom>
          <a:noFill/>
          <a:ln w="9525" cap="flat" cmpd="sng" algn="ctr">
            <a:solidFill>
              <a:srgbClr val="FF0000"/>
            </a:solidFill>
            <a:prstDash val="solid"/>
            <a:round/>
            <a:headEnd type="none" w="med" len="med"/>
            <a:tailEnd type="triangle"/>
          </a:ln>
        </p:spPr>
      </p:cxnSp>
      <p:pic>
        <p:nvPicPr>
          <p:cNvPr id="3" name="Picture 2" descr="A screen shot of a computer code&#10;&#10;Description automatically generated">
            <a:extLst>
              <a:ext uri="{FF2B5EF4-FFF2-40B4-BE49-F238E27FC236}">
                <a16:creationId xmlns:a16="http://schemas.microsoft.com/office/drawing/2014/main" id="{8097C2DD-F03E-85EB-C116-DE246AC8FDC9}"/>
              </a:ext>
            </a:extLst>
          </p:cNvPr>
          <p:cNvPicPr>
            <a:picLocks noChangeAspect="1"/>
          </p:cNvPicPr>
          <p:nvPr/>
        </p:nvPicPr>
        <p:blipFill rotWithShape="1">
          <a:blip r:embed="rId4"/>
          <a:srcRect t="3909"/>
          <a:stretch/>
        </p:blipFill>
        <p:spPr>
          <a:xfrm>
            <a:off x="1044962" y="1869331"/>
            <a:ext cx="3746500" cy="1928180"/>
          </a:xfrm>
          <a:prstGeom prst="rect">
            <a:avLst/>
          </a:prstGeom>
        </p:spPr>
      </p:pic>
    </p:spTree>
    <p:extLst>
      <p:ext uri="{BB962C8B-B14F-4D97-AF65-F5344CB8AC3E}">
        <p14:creationId xmlns:p14="http://schemas.microsoft.com/office/powerpoint/2010/main" val="843973723"/>
      </p:ext>
    </p:extLst>
  </p:cSld>
  <p:clrMapOvr>
    <a:masterClrMapping/>
  </p:clrMapOvr>
  <mc:AlternateContent xmlns:mc="http://schemas.openxmlformats.org/markup-compatibility/2006" xmlns:p14="http://schemas.microsoft.com/office/powerpoint/2010/main">
    <mc:Choice Requires="p14">
      <p:transition spd="slow" p14:dur="2000" advTm="840"/>
    </mc:Choice>
    <mc:Fallback xmlns="">
      <p:transition spd="slow" advTm="84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8466E60-3DB3-4CEC-8868-CF9DA1E7B89F}"/>
              </a:ext>
            </a:extLst>
          </p:cNvPr>
          <p:cNvSpPr>
            <a:spLocks noGrp="1" noChangeArrowheads="1"/>
          </p:cNvSpPr>
          <p:nvPr>
            <p:ph type="title"/>
          </p:nvPr>
        </p:nvSpPr>
        <p:spPr>
          <a:xfrm>
            <a:off x="812800" y="609600"/>
            <a:ext cx="10566400" cy="890588"/>
          </a:xfrm>
        </p:spPr>
        <p:txBody>
          <a:bodyPr/>
          <a:lstStyle/>
          <a:p>
            <a:r>
              <a:rPr lang="zh-CN" altLang="en-US" sz="3200" dirty="0">
                <a:solidFill>
                  <a:srgbClr val="FF0000"/>
                </a:solidFill>
              </a:rPr>
              <a:t>步骤九</a:t>
            </a:r>
            <a:r>
              <a:rPr lang="en-US" altLang="zh-CN" sz="3200" dirty="0">
                <a:solidFill>
                  <a:srgbClr val="FF0000"/>
                </a:solidFill>
              </a:rPr>
              <a:t>:</a:t>
            </a:r>
            <a:r>
              <a:rPr lang="zh-CN" altLang="en-US" sz="3200" dirty="0">
                <a:solidFill>
                  <a:srgbClr val="FF0000"/>
                </a:solidFill>
              </a:rPr>
              <a:t>调节效应检验</a:t>
            </a:r>
            <a:r>
              <a:rPr lang="en-US" altLang="zh-CN" sz="3200" dirty="0">
                <a:solidFill>
                  <a:srgbClr val="FF0000"/>
                </a:solidFill>
              </a:rPr>
              <a:t>-</a:t>
            </a:r>
            <a:r>
              <a:rPr lang="zh-CN" altLang="en-US" sz="3200" dirty="0">
                <a:solidFill>
                  <a:srgbClr val="FF0000"/>
                </a:solidFill>
              </a:rPr>
              <a:t>亚组分析 </a:t>
            </a:r>
            <a:r>
              <a:rPr lang="en-US" altLang="zh-CN" sz="3200" dirty="0">
                <a:solidFill>
                  <a:srgbClr val="FF0000"/>
                </a:solidFill>
              </a:rPr>
              <a:t>(Subgroup Analysis)</a:t>
            </a:r>
            <a:endParaRPr lang="zh-CN" altLang="en-US" sz="3200" dirty="0">
              <a:solidFill>
                <a:srgbClr val="FF0000"/>
              </a:solidFill>
            </a:endParaRPr>
          </a:p>
        </p:txBody>
      </p:sp>
      <p:sp>
        <p:nvSpPr>
          <p:cNvPr id="2" name="TextBox 1">
            <a:extLst>
              <a:ext uri="{FF2B5EF4-FFF2-40B4-BE49-F238E27FC236}">
                <a16:creationId xmlns:a16="http://schemas.microsoft.com/office/drawing/2014/main" id="{330B62BF-D7CE-1C31-BB36-462B16CD29AE}"/>
              </a:ext>
            </a:extLst>
          </p:cNvPr>
          <p:cNvSpPr txBox="1"/>
          <p:nvPr/>
        </p:nvSpPr>
        <p:spPr>
          <a:xfrm>
            <a:off x="812800" y="1279641"/>
            <a:ext cx="10330676" cy="400110"/>
          </a:xfrm>
          <a:prstGeom prst="rect">
            <a:avLst/>
          </a:prstGeom>
          <a:noFill/>
        </p:spPr>
        <p:txBody>
          <a:bodyPr wrap="square" rtlCol="0">
            <a:spAutoFit/>
          </a:bodyPr>
          <a:lstStyle/>
          <a:p>
            <a:pPr marL="342900" indent="-342900">
              <a:spcBef>
                <a:spcPct val="20000"/>
              </a:spcBef>
              <a:buClr>
                <a:schemeClr val="accent1"/>
              </a:buClr>
              <a:buSzPct val="65000"/>
              <a:buFont typeface="Wingdings" panose="05000000000000000000" pitchFamily="2" charset="2"/>
              <a:buChar char="u"/>
            </a:pPr>
            <a:r>
              <a:rPr lang="zh-CN" altLang="en-US" dirty="0">
                <a:solidFill>
                  <a:srgbClr val="000000"/>
                </a:solidFill>
                <a:latin typeface="Helvetica" pitchFamily="2" charset="0"/>
                <a:ea typeface="楷体" panose="02010609060101010101" pitchFamily="49" charset="-122"/>
                <a:cs typeface="Times New Roman" panose="02020603050405020304" pitchFamily="18" charset="0"/>
              </a:rPr>
              <a:t>考察元分析中的不同亚组之间的差异，并确定它们在效应大小方面是否存在差异。</a:t>
            </a:r>
            <a:endParaRPr lang="en-US" altLang="zh-CN" dirty="0">
              <a:solidFill>
                <a:srgbClr val="000000"/>
              </a:solidFill>
              <a:latin typeface="Helvetica" pitchFamily="2" charset="0"/>
              <a:ea typeface="楷体" panose="02010609060101010101" pitchFamily="49" charset="-122"/>
              <a:cs typeface="Times New Roman" panose="02020603050405020304" pitchFamily="18" charset="0"/>
            </a:endParaRPr>
          </a:p>
        </p:txBody>
      </p:sp>
      <p:sp>
        <p:nvSpPr>
          <p:cNvPr id="8" name="TextBox 7">
            <a:extLst>
              <a:ext uri="{FF2B5EF4-FFF2-40B4-BE49-F238E27FC236}">
                <a16:creationId xmlns:a16="http://schemas.microsoft.com/office/drawing/2014/main" id="{60D4E0FB-1A0C-3DF6-85D2-E4902EACB038}"/>
              </a:ext>
            </a:extLst>
          </p:cNvPr>
          <p:cNvSpPr txBox="1"/>
          <p:nvPr/>
        </p:nvSpPr>
        <p:spPr>
          <a:xfrm>
            <a:off x="812799" y="1683694"/>
            <a:ext cx="9903449" cy="400110"/>
          </a:xfrm>
          <a:prstGeom prst="rect">
            <a:avLst/>
          </a:prstGeom>
          <a:noFill/>
        </p:spPr>
        <p:txBody>
          <a:bodyPr wrap="square">
            <a:spAutoFit/>
          </a:bodyPr>
          <a:lstStyle/>
          <a:p>
            <a:pPr marL="342900" indent="-342900">
              <a:spcBef>
                <a:spcPct val="20000"/>
              </a:spcBef>
              <a:buClr>
                <a:schemeClr val="accent1"/>
              </a:buClr>
              <a:buSzPct val="65000"/>
              <a:buFont typeface="Wingdings" panose="05000000000000000000" pitchFamily="2" charset="2"/>
              <a:buChar char="u"/>
            </a:pPr>
            <a:r>
              <a:rPr lang="en-AU" dirty="0">
                <a:solidFill>
                  <a:srgbClr val="000000"/>
                </a:solidFill>
                <a:latin typeface="Helvetica" pitchFamily="2" charset="0"/>
                <a:ea typeface="楷体" panose="02010609060101010101" pitchFamily="49" charset="-122"/>
                <a:cs typeface="Times New Roman" panose="02020603050405020304" pitchFamily="18" charset="0"/>
              </a:rPr>
              <a:t>E.g., 我们想考察材料附带的</a:t>
            </a:r>
            <a:r>
              <a:rPr lang="zh-CN" altLang="en-US" dirty="0">
                <a:solidFill>
                  <a:srgbClr val="000000"/>
                </a:solidFill>
                <a:latin typeface="Helvetica" pitchFamily="2" charset="0"/>
                <a:ea typeface="楷体" panose="02010609060101010101" pitchFamily="49" charset="-122"/>
                <a:cs typeface="Times New Roman" panose="02020603050405020304" pitchFamily="18" charset="0"/>
              </a:rPr>
              <a:t>情感价值（负性</a:t>
            </a:r>
            <a:r>
              <a:rPr lang="en-US" altLang="zh-CN" dirty="0">
                <a:solidFill>
                  <a:srgbClr val="000000"/>
                </a:solidFill>
                <a:latin typeface="Helvetica" pitchFamily="2" charset="0"/>
                <a:ea typeface="楷体" panose="02010609060101010101" pitchFamily="49" charset="-122"/>
                <a:cs typeface="Times New Roman" panose="02020603050405020304" pitchFamily="18" charset="0"/>
              </a:rPr>
              <a:t>/</a:t>
            </a:r>
            <a:r>
              <a:rPr lang="zh-CN" altLang="en-AU" dirty="0">
                <a:solidFill>
                  <a:srgbClr val="000000"/>
                </a:solidFill>
                <a:latin typeface="Helvetica" pitchFamily="2" charset="0"/>
                <a:ea typeface="楷体" panose="02010609060101010101" pitchFamily="49" charset="-122"/>
                <a:cs typeface="Times New Roman" panose="02020603050405020304" pitchFamily="18" charset="0"/>
              </a:rPr>
              <a:t>非负性</a:t>
            </a:r>
            <a:r>
              <a:rPr lang="zh-CN" altLang="en-US" dirty="0">
                <a:solidFill>
                  <a:srgbClr val="000000"/>
                </a:solidFill>
                <a:latin typeface="Helvetica" pitchFamily="2" charset="0"/>
                <a:ea typeface="楷体" panose="02010609060101010101" pitchFamily="49" charset="-122"/>
                <a:cs typeface="Times New Roman" panose="02020603050405020304" pitchFamily="18" charset="0"/>
              </a:rPr>
              <a:t>）</a:t>
            </a:r>
            <a:r>
              <a:rPr lang="en-AU" dirty="0">
                <a:solidFill>
                  <a:srgbClr val="000000"/>
                </a:solidFill>
                <a:latin typeface="Helvetica" pitchFamily="2" charset="0"/>
                <a:ea typeface="楷体" panose="02010609060101010101" pitchFamily="49" charset="-122"/>
                <a:cs typeface="Times New Roman" panose="02020603050405020304" pitchFamily="18" charset="0"/>
              </a:rPr>
              <a:t>是否会影响教学效果:</a:t>
            </a:r>
            <a:endParaRPr lang="en-AU" altLang="zh-CN" dirty="0">
              <a:solidFill>
                <a:srgbClr val="000000"/>
              </a:solidFill>
              <a:latin typeface="Helvetica" pitchFamily="2" charset="0"/>
              <a:ea typeface="楷体" panose="02010609060101010101" pitchFamily="49" charset="-122"/>
              <a:cs typeface="Times New Roman" panose="02020603050405020304" pitchFamily="18" charset="0"/>
            </a:endParaRPr>
          </a:p>
        </p:txBody>
      </p:sp>
      <p:pic>
        <p:nvPicPr>
          <p:cNvPr id="14" name="Picture 13" descr="A screenshot of a computer&#10;&#10;Description automatically generated">
            <a:extLst>
              <a:ext uri="{FF2B5EF4-FFF2-40B4-BE49-F238E27FC236}">
                <a16:creationId xmlns:a16="http://schemas.microsoft.com/office/drawing/2014/main" id="{C8E0DF44-B036-0C58-0B9A-7E7F07DF428C}"/>
              </a:ext>
            </a:extLst>
          </p:cNvPr>
          <p:cNvPicPr>
            <a:picLocks noChangeAspect="1"/>
          </p:cNvPicPr>
          <p:nvPr/>
        </p:nvPicPr>
        <p:blipFill>
          <a:blip r:embed="rId3"/>
          <a:stretch>
            <a:fillRect/>
          </a:stretch>
        </p:blipFill>
        <p:spPr>
          <a:xfrm>
            <a:off x="6101295" y="2166836"/>
            <a:ext cx="4614954" cy="3845795"/>
          </a:xfrm>
          <a:prstGeom prst="rect">
            <a:avLst/>
          </a:prstGeom>
        </p:spPr>
      </p:pic>
      <p:sp>
        <p:nvSpPr>
          <p:cNvPr id="15" name="TextBox 14">
            <a:extLst>
              <a:ext uri="{FF2B5EF4-FFF2-40B4-BE49-F238E27FC236}">
                <a16:creationId xmlns:a16="http://schemas.microsoft.com/office/drawing/2014/main" id="{E2D1C0C1-AA66-CC87-B413-BCB355E5B8A6}"/>
              </a:ext>
            </a:extLst>
          </p:cNvPr>
          <p:cNvSpPr txBox="1"/>
          <p:nvPr/>
        </p:nvSpPr>
        <p:spPr>
          <a:xfrm>
            <a:off x="489016" y="3959138"/>
            <a:ext cx="5489175" cy="2062103"/>
          </a:xfrm>
          <a:prstGeom prst="rect">
            <a:avLst/>
          </a:prstGeom>
          <a:noFill/>
        </p:spPr>
        <p:txBody>
          <a:bodyPr wrap="square" rtlCol="0">
            <a:spAutoFit/>
          </a:bodyPr>
          <a:lstStyle/>
          <a:p>
            <a:r>
              <a:rPr lang="en-AU" sz="1800" dirty="0">
                <a:solidFill>
                  <a:schemeClr val="tx1"/>
                </a:solidFill>
                <a:effectLst/>
                <a:latin typeface="Times New Roman" panose="02020603050405020304" pitchFamily="18" charset="0"/>
                <a:cs typeface="Times New Roman" panose="02020603050405020304" pitchFamily="18" charset="0"/>
              </a:rPr>
              <a:t>The intergroup heterogeneity test showed that the effect sizes of the studies with the different valence of materials were significantly different </a:t>
            </a:r>
            <a:r>
              <a:rPr lang="en-AU" sz="1800" dirty="0">
                <a:solidFill>
                  <a:srgbClr val="FF0000"/>
                </a:solidFill>
                <a:effectLst/>
                <a:latin typeface="Times New Roman" panose="02020603050405020304" pitchFamily="18" charset="0"/>
                <a:cs typeface="Times New Roman" panose="02020603050405020304" pitchFamily="18" charset="0"/>
              </a:rPr>
              <a:t>(</a:t>
            </a:r>
            <a:r>
              <a:rPr lang="en-AU" sz="1800" i="1" dirty="0">
                <a:solidFill>
                  <a:srgbClr val="FF0000"/>
                </a:solidFill>
                <a:effectLst/>
                <a:latin typeface="Times New Roman" panose="02020603050405020304" pitchFamily="18" charset="0"/>
                <a:cs typeface="Times New Roman" panose="02020603050405020304" pitchFamily="18" charset="0"/>
              </a:rPr>
              <a:t>Q</a:t>
            </a:r>
            <a:r>
              <a:rPr lang="en-AU" sz="1800" dirty="0">
                <a:solidFill>
                  <a:srgbClr val="FF0000"/>
                </a:solidFill>
                <a:effectLst/>
                <a:latin typeface="Times New Roman" panose="02020603050405020304" pitchFamily="18" charset="0"/>
                <a:cs typeface="Times New Roman" panose="02020603050405020304" pitchFamily="18" charset="0"/>
              </a:rPr>
              <a:t>(1)=9.65, </a:t>
            </a:r>
            <a:r>
              <a:rPr lang="en-AU" sz="1800" i="1" dirty="0">
                <a:solidFill>
                  <a:srgbClr val="FF0000"/>
                </a:solidFill>
                <a:effectLst/>
                <a:latin typeface="Times New Roman" panose="02020603050405020304" pitchFamily="18" charset="0"/>
                <a:cs typeface="Times New Roman" panose="02020603050405020304" pitchFamily="18" charset="0"/>
              </a:rPr>
              <a:t>p</a:t>
            </a:r>
            <a:r>
              <a:rPr lang="en-AU" sz="1800" dirty="0">
                <a:solidFill>
                  <a:srgbClr val="FF0000"/>
                </a:solidFill>
                <a:effectLst/>
                <a:latin typeface="Times New Roman" panose="02020603050405020304" pitchFamily="18" charset="0"/>
                <a:cs typeface="Times New Roman" panose="02020603050405020304" pitchFamily="18" charset="0"/>
              </a:rPr>
              <a:t>=.002), </a:t>
            </a:r>
            <a:r>
              <a:rPr lang="en-AU" sz="1800" dirty="0">
                <a:solidFill>
                  <a:schemeClr val="tx1"/>
                </a:solidFill>
                <a:effectLst/>
                <a:latin typeface="Times New Roman" panose="02020603050405020304" pitchFamily="18" charset="0"/>
                <a:cs typeface="Times New Roman" panose="02020603050405020304" pitchFamily="18" charset="0"/>
              </a:rPr>
              <a:t>suggesting the valence of materials </a:t>
            </a:r>
            <a:r>
              <a:rPr lang="en-AU" sz="1800" dirty="0">
                <a:solidFill>
                  <a:srgbClr val="FF0000"/>
                </a:solidFill>
                <a:effectLst/>
                <a:latin typeface="Times New Roman" panose="02020603050405020304" pitchFamily="18" charset="0"/>
                <a:cs typeface="Times New Roman" panose="02020603050405020304" pitchFamily="18" charset="0"/>
              </a:rPr>
              <a:t>had a significant moderating effect </a:t>
            </a:r>
            <a:r>
              <a:rPr lang="en-AU" sz="1800" dirty="0">
                <a:solidFill>
                  <a:schemeClr val="tx1"/>
                </a:solidFill>
                <a:effectLst/>
                <a:latin typeface="Times New Roman" panose="02020603050405020304" pitchFamily="18" charset="0"/>
                <a:cs typeface="Times New Roman" panose="02020603050405020304" pitchFamily="18" charset="0"/>
              </a:rPr>
              <a:t>on the effectiveness of self-referential encoding. </a:t>
            </a:r>
            <a:endParaRPr lang="en-AU" dirty="0">
              <a:solidFill>
                <a:schemeClr val="tx1"/>
              </a:solidFill>
              <a:latin typeface="Times New Roman" panose="02020603050405020304" pitchFamily="18" charset="0"/>
              <a:cs typeface="Times New Roman" panose="02020603050405020304" pitchFamily="18" charset="0"/>
            </a:endParaRPr>
          </a:p>
          <a:p>
            <a:endParaRPr lang="en-US" dirty="0"/>
          </a:p>
        </p:txBody>
      </p:sp>
      <p:sp>
        <p:nvSpPr>
          <p:cNvPr id="16" name="Rectangle 15">
            <a:extLst>
              <a:ext uri="{FF2B5EF4-FFF2-40B4-BE49-F238E27FC236}">
                <a16:creationId xmlns:a16="http://schemas.microsoft.com/office/drawing/2014/main" id="{576A48D8-33D2-604E-8240-204DA94153CB}"/>
              </a:ext>
            </a:extLst>
          </p:cNvPr>
          <p:cNvSpPr/>
          <p:nvPr/>
        </p:nvSpPr>
        <p:spPr bwMode="auto">
          <a:xfrm>
            <a:off x="6101295" y="4734735"/>
            <a:ext cx="3719893" cy="439571"/>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cxnSp>
        <p:nvCxnSpPr>
          <p:cNvPr id="17" name="Straight Arrow Connector 16">
            <a:extLst>
              <a:ext uri="{FF2B5EF4-FFF2-40B4-BE49-F238E27FC236}">
                <a16:creationId xmlns:a16="http://schemas.microsoft.com/office/drawing/2014/main" id="{99843368-B867-431C-ABB1-05ED65064DD2}"/>
              </a:ext>
            </a:extLst>
          </p:cNvPr>
          <p:cNvCxnSpPr>
            <a:cxnSpLocks/>
            <a:stCxn id="16" idx="1"/>
          </p:cNvCxnSpPr>
          <p:nvPr/>
        </p:nvCxnSpPr>
        <p:spPr bwMode="auto">
          <a:xfrm flipH="1" flipV="1">
            <a:off x="5146862" y="4774197"/>
            <a:ext cx="954433" cy="180324"/>
          </a:xfrm>
          <a:prstGeom prst="straightConnector1">
            <a:avLst/>
          </a:prstGeom>
          <a:noFill/>
          <a:ln w="9525" cap="flat" cmpd="sng" algn="ctr">
            <a:solidFill>
              <a:srgbClr val="FF0000"/>
            </a:solidFill>
            <a:prstDash val="solid"/>
            <a:round/>
            <a:headEnd type="none" w="med" len="med"/>
            <a:tailEnd type="triangle"/>
          </a:ln>
        </p:spPr>
      </p:cxnSp>
      <p:sp>
        <p:nvSpPr>
          <p:cNvPr id="23" name="Rectangle 22">
            <a:extLst>
              <a:ext uri="{FF2B5EF4-FFF2-40B4-BE49-F238E27FC236}">
                <a16:creationId xmlns:a16="http://schemas.microsoft.com/office/drawing/2014/main" id="{8AFF912B-DD69-2D49-F07B-B8CDFF6FA1DB}"/>
              </a:ext>
            </a:extLst>
          </p:cNvPr>
          <p:cNvSpPr/>
          <p:nvPr/>
        </p:nvSpPr>
        <p:spPr bwMode="auto">
          <a:xfrm>
            <a:off x="6101295" y="4235484"/>
            <a:ext cx="2414157" cy="439571"/>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24" name="TextBox 23">
            <a:extLst>
              <a:ext uri="{FF2B5EF4-FFF2-40B4-BE49-F238E27FC236}">
                <a16:creationId xmlns:a16="http://schemas.microsoft.com/office/drawing/2014/main" id="{3886C876-E94F-3EED-C60B-2E8CB553CC54}"/>
              </a:ext>
            </a:extLst>
          </p:cNvPr>
          <p:cNvSpPr txBox="1"/>
          <p:nvPr/>
        </p:nvSpPr>
        <p:spPr>
          <a:xfrm>
            <a:off x="7253355" y="3813898"/>
            <a:ext cx="1415772" cy="338554"/>
          </a:xfrm>
          <a:prstGeom prst="rect">
            <a:avLst/>
          </a:prstGeom>
          <a:noFill/>
        </p:spPr>
        <p:txBody>
          <a:bodyPr wrap="none" rtlCol="0">
            <a:spAutoFit/>
          </a:bodyPr>
          <a:lstStyle/>
          <a:p>
            <a:r>
              <a:rPr 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亚组的效应量</a:t>
            </a:r>
          </a:p>
        </p:txBody>
      </p:sp>
      <p:pic>
        <p:nvPicPr>
          <p:cNvPr id="4" name="Picture 3" descr="A close-up of a white background&#10;&#10;Description automatically generated">
            <a:extLst>
              <a:ext uri="{FF2B5EF4-FFF2-40B4-BE49-F238E27FC236}">
                <a16:creationId xmlns:a16="http://schemas.microsoft.com/office/drawing/2014/main" id="{D1897F70-2C9A-9B74-6AEE-529164685E8D}"/>
              </a:ext>
            </a:extLst>
          </p:cNvPr>
          <p:cNvPicPr>
            <a:picLocks noChangeAspect="1"/>
          </p:cNvPicPr>
          <p:nvPr/>
        </p:nvPicPr>
        <p:blipFill>
          <a:blip r:embed="rId4"/>
          <a:stretch>
            <a:fillRect/>
          </a:stretch>
        </p:blipFill>
        <p:spPr>
          <a:xfrm>
            <a:off x="1103479" y="2237489"/>
            <a:ext cx="4102753" cy="1709480"/>
          </a:xfrm>
          <a:prstGeom prst="rect">
            <a:avLst/>
          </a:prstGeom>
        </p:spPr>
      </p:pic>
    </p:spTree>
    <p:extLst>
      <p:ext uri="{BB962C8B-B14F-4D97-AF65-F5344CB8AC3E}">
        <p14:creationId xmlns:p14="http://schemas.microsoft.com/office/powerpoint/2010/main" val="2094493545"/>
      </p:ext>
    </p:extLst>
  </p:cSld>
  <p:clrMapOvr>
    <a:masterClrMapping/>
  </p:clrMapOvr>
  <mc:AlternateContent xmlns:mc="http://schemas.openxmlformats.org/markup-compatibility/2006" xmlns:p14="http://schemas.microsoft.com/office/powerpoint/2010/main">
    <mc:Choice Requires="p14">
      <p:transition spd="slow" p14:dur="2000" advTm="840"/>
    </mc:Choice>
    <mc:Fallback xmlns="">
      <p:transition spd="slow" advTm="84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8466E60-3DB3-4CEC-8868-CF9DA1E7B89F}"/>
              </a:ext>
            </a:extLst>
          </p:cNvPr>
          <p:cNvSpPr>
            <a:spLocks noGrp="1" noChangeArrowheads="1"/>
          </p:cNvSpPr>
          <p:nvPr>
            <p:ph type="title"/>
          </p:nvPr>
        </p:nvSpPr>
        <p:spPr>
          <a:xfrm>
            <a:off x="812800" y="609600"/>
            <a:ext cx="10566400" cy="890588"/>
          </a:xfrm>
        </p:spPr>
        <p:txBody>
          <a:bodyPr/>
          <a:lstStyle/>
          <a:p>
            <a:r>
              <a:rPr lang="zh-CN" altLang="en-US" sz="3200" dirty="0">
                <a:solidFill>
                  <a:srgbClr val="FF0000"/>
                </a:solidFill>
              </a:rPr>
              <a:t>步骤九</a:t>
            </a:r>
            <a:r>
              <a:rPr lang="en-US" altLang="zh-CN" sz="3200" dirty="0">
                <a:solidFill>
                  <a:srgbClr val="FF0000"/>
                </a:solidFill>
              </a:rPr>
              <a:t>:</a:t>
            </a:r>
            <a:r>
              <a:rPr lang="zh-CN" altLang="en-US" sz="3200" dirty="0">
                <a:solidFill>
                  <a:srgbClr val="FF0000"/>
                </a:solidFill>
              </a:rPr>
              <a:t>调节效应检验</a:t>
            </a:r>
            <a:r>
              <a:rPr lang="en-US" altLang="zh-CN" sz="3200" dirty="0">
                <a:solidFill>
                  <a:srgbClr val="FF0000"/>
                </a:solidFill>
              </a:rPr>
              <a:t>-</a:t>
            </a:r>
            <a:r>
              <a:rPr lang="zh-CN" altLang="en-US" sz="3200" dirty="0">
                <a:solidFill>
                  <a:srgbClr val="FF0000"/>
                </a:solidFill>
              </a:rPr>
              <a:t>元回归 </a:t>
            </a:r>
            <a:r>
              <a:rPr lang="en-US" altLang="zh-CN" sz="3200" dirty="0">
                <a:solidFill>
                  <a:srgbClr val="FF0000"/>
                </a:solidFill>
              </a:rPr>
              <a:t>(Meta</a:t>
            </a:r>
            <a:r>
              <a:rPr lang="zh-CN" altLang="en-US" sz="3200" dirty="0">
                <a:solidFill>
                  <a:srgbClr val="FF0000"/>
                </a:solidFill>
              </a:rPr>
              <a:t> </a:t>
            </a:r>
            <a:r>
              <a:rPr lang="en-US" altLang="zh-CN" sz="3200" dirty="0">
                <a:solidFill>
                  <a:srgbClr val="FF0000"/>
                </a:solidFill>
              </a:rPr>
              <a:t>Regression)</a:t>
            </a:r>
            <a:endParaRPr lang="zh-CN" altLang="en-US" sz="3200" dirty="0">
              <a:solidFill>
                <a:srgbClr val="FF0000"/>
              </a:solidFill>
            </a:endParaRPr>
          </a:p>
        </p:txBody>
      </p:sp>
      <p:sp>
        <p:nvSpPr>
          <p:cNvPr id="2" name="TextBox 1">
            <a:extLst>
              <a:ext uri="{FF2B5EF4-FFF2-40B4-BE49-F238E27FC236}">
                <a16:creationId xmlns:a16="http://schemas.microsoft.com/office/drawing/2014/main" id="{45C85085-659E-AEE3-9101-6F17B29660DC}"/>
              </a:ext>
            </a:extLst>
          </p:cNvPr>
          <p:cNvSpPr txBox="1"/>
          <p:nvPr/>
        </p:nvSpPr>
        <p:spPr>
          <a:xfrm>
            <a:off x="812800" y="1355184"/>
            <a:ext cx="10330676" cy="2406813"/>
          </a:xfrm>
          <a:prstGeom prst="rect">
            <a:avLst/>
          </a:prstGeom>
          <a:noFill/>
        </p:spPr>
        <p:txBody>
          <a:bodyPr wrap="square" rtlCol="0">
            <a:spAutoFit/>
          </a:bodyPr>
          <a:lstStyle/>
          <a:p>
            <a:pPr marL="342900" indent="-342900">
              <a:spcBef>
                <a:spcPct val="20000"/>
              </a:spcBef>
              <a:buClr>
                <a:schemeClr val="accent1"/>
              </a:buClr>
              <a:buSzPct val="65000"/>
              <a:buFont typeface="Wingdings" panose="05000000000000000000" pitchFamily="2" charset="2"/>
              <a:buChar char="u"/>
            </a:pPr>
            <a:r>
              <a:rPr lang="zh-CN" altLang="en-US" dirty="0">
                <a:solidFill>
                  <a:srgbClr val="000000"/>
                </a:solidFill>
                <a:latin typeface="Helvetica" pitchFamily="2" charset="0"/>
                <a:ea typeface="楷体" panose="02010609060101010101" pitchFamily="49" charset="-122"/>
                <a:cs typeface="Times New Roman" panose="02020603050405020304" pitchFamily="18" charset="0"/>
              </a:rPr>
              <a:t>通过寻找连续性的调节变量 </a:t>
            </a:r>
            <a:r>
              <a:rPr lang="en-US" altLang="zh-CN" dirty="0">
                <a:solidFill>
                  <a:srgbClr val="000000"/>
                </a:solidFill>
                <a:latin typeface="Helvetica" pitchFamily="2" charset="0"/>
                <a:ea typeface="楷体" panose="02010609060101010101" pitchFamily="49" charset="-122"/>
                <a:cs typeface="Times New Roman" panose="02020603050405020304" pitchFamily="18" charset="0"/>
              </a:rPr>
              <a:t>(</a:t>
            </a:r>
            <a:r>
              <a:rPr lang="zh-CN" altLang="en-US" dirty="0">
                <a:solidFill>
                  <a:srgbClr val="000000"/>
                </a:solidFill>
                <a:latin typeface="Helvetica" pitchFamily="2" charset="0"/>
                <a:ea typeface="楷体" panose="02010609060101010101" pitchFamily="49" charset="-122"/>
                <a:cs typeface="Times New Roman" panose="02020603050405020304" pitchFamily="18" charset="0"/>
              </a:rPr>
              <a:t>如被试量、 年龄、性别比例等</a:t>
            </a:r>
            <a:r>
              <a:rPr lang="en-US" altLang="zh-CN" dirty="0">
                <a:solidFill>
                  <a:srgbClr val="000000"/>
                </a:solidFill>
                <a:latin typeface="Helvetica" pitchFamily="2" charset="0"/>
                <a:ea typeface="楷体" panose="02010609060101010101" pitchFamily="49" charset="-122"/>
                <a:cs typeface="Times New Roman" panose="02020603050405020304" pitchFamily="18" charset="0"/>
              </a:rPr>
              <a:t>)</a:t>
            </a:r>
            <a:r>
              <a:rPr lang="zh-CN" altLang="en-US" dirty="0">
                <a:solidFill>
                  <a:srgbClr val="000000"/>
                </a:solidFill>
                <a:latin typeface="Helvetica" pitchFamily="2" charset="0"/>
                <a:ea typeface="楷体" panose="02010609060101010101" pitchFamily="49" charset="-122"/>
                <a:cs typeface="Times New Roman" panose="02020603050405020304" pitchFamily="18" charset="0"/>
              </a:rPr>
              <a:t>来对研究结果之间的差异进行解释 。</a:t>
            </a:r>
            <a:endParaRPr lang="en-AU" altLang="zh-CN" dirty="0">
              <a:solidFill>
                <a:srgbClr val="000000"/>
              </a:solidFill>
              <a:latin typeface="Helvetica" pitchFamily="2" charset="0"/>
              <a:ea typeface="楷体" panose="02010609060101010101" pitchFamily="49" charset="-122"/>
              <a:cs typeface="Times New Roman" panose="02020603050405020304" pitchFamily="18" charset="0"/>
            </a:endParaRPr>
          </a:p>
          <a:p>
            <a:pPr marL="342900" indent="-342900">
              <a:spcBef>
                <a:spcPct val="20000"/>
              </a:spcBef>
              <a:buClr>
                <a:schemeClr val="accent1"/>
              </a:buClr>
              <a:buSzPct val="65000"/>
              <a:buFont typeface="Wingdings" panose="05000000000000000000" pitchFamily="2" charset="2"/>
              <a:buChar char="u"/>
            </a:pPr>
            <a:r>
              <a:rPr lang="en-AU" dirty="0">
                <a:solidFill>
                  <a:srgbClr val="000000"/>
                </a:solidFill>
                <a:latin typeface="Helvetica" pitchFamily="2" charset="0"/>
                <a:ea typeface="楷体" panose="02010609060101010101" pitchFamily="49" charset="-122"/>
                <a:cs typeface="Times New Roman" panose="02020603050405020304" pitchFamily="18" charset="0"/>
              </a:rPr>
              <a:t>E.g.,</a:t>
            </a:r>
            <a:r>
              <a:rPr lang="zh-CN" altLang="en-US" dirty="0">
                <a:solidFill>
                  <a:srgbClr val="000000"/>
                </a:solidFill>
                <a:latin typeface="Helvetica" pitchFamily="2" charset="0"/>
                <a:ea typeface="楷体" panose="02010609060101010101" pitchFamily="49" charset="-122"/>
                <a:cs typeface="Times New Roman" panose="02020603050405020304" pitchFamily="18" charset="0"/>
              </a:rPr>
              <a:t>我们想考察被试量</a:t>
            </a:r>
            <a:r>
              <a:rPr lang="en-US" altLang="zh-CN" dirty="0">
                <a:solidFill>
                  <a:srgbClr val="000000"/>
                </a:solidFill>
                <a:latin typeface="Helvetica" pitchFamily="2" charset="0"/>
                <a:ea typeface="楷体" panose="02010609060101010101" pitchFamily="49" charset="-122"/>
                <a:cs typeface="Times New Roman" panose="02020603050405020304" pitchFamily="18" charset="0"/>
              </a:rPr>
              <a:t>(N)</a:t>
            </a:r>
            <a:r>
              <a:rPr lang="zh-CN" altLang="en-US" dirty="0">
                <a:solidFill>
                  <a:srgbClr val="000000"/>
                </a:solidFill>
                <a:latin typeface="Helvetica" pitchFamily="2" charset="0"/>
                <a:ea typeface="楷体" panose="02010609060101010101" pitchFamily="49" charset="-122"/>
                <a:cs typeface="Times New Roman" panose="02020603050405020304" pitchFamily="18" charset="0"/>
              </a:rPr>
              <a:t>是否影响效应量大小：</a:t>
            </a:r>
            <a:endParaRPr lang="en-AU" altLang="zh-CN" dirty="0">
              <a:solidFill>
                <a:srgbClr val="000000"/>
              </a:solidFill>
              <a:latin typeface="Helvetica" pitchFamily="2" charset="0"/>
              <a:ea typeface="楷体" panose="02010609060101010101" pitchFamily="49" charset="-122"/>
              <a:cs typeface="Times New Roman" panose="02020603050405020304" pitchFamily="18" charset="0"/>
            </a:endParaRPr>
          </a:p>
          <a:p>
            <a:pPr marL="342900" indent="-342900">
              <a:spcBef>
                <a:spcPct val="20000"/>
              </a:spcBef>
              <a:buClr>
                <a:schemeClr val="accent1"/>
              </a:buClr>
              <a:buSzPct val="65000"/>
              <a:buFont typeface="Wingdings" panose="05000000000000000000" pitchFamily="2" charset="2"/>
              <a:buChar char="u"/>
            </a:pPr>
            <a:endParaRPr lang="zh-CN" altLang="en-US" sz="2400" dirty="0">
              <a:solidFill>
                <a:srgbClr val="000000"/>
              </a:solidFill>
              <a:latin typeface="Helvetica" pitchFamily="2" charset="0"/>
              <a:ea typeface="楷体" panose="02010609060101010101" pitchFamily="49" charset="-122"/>
              <a:cs typeface="Times New Roman" panose="02020603050405020304" pitchFamily="18" charset="0"/>
            </a:endParaRPr>
          </a:p>
          <a:p>
            <a:pPr marL="342900" indent="-342900">
              <a:spcBef>
                <a:spcPct val="20000"/>
              </a:spcBef>
              <a:buClr>
                <a:schemeClr val="accent1"/>
              </a:buClr>
              <a:buSzPct val="65000"/>
              <a:buFont typeface="Wingdings" panose="05000000000000000000" pitchFamily="2" charset="2"/>
              <a:buChar char="u"/>
            </a:pPr>
            <a:endParaRPr lang="en-AU" altLang="zh-CN" sz="2400" dirty="0">
              <a:solidFill>
                <a:srgbClr val="000000"/>
              </a:solidFill>
              <a:latin typeface="Helvetica" pitchFamily="2" charset="0"/>
              <a:ea typeface="楷体" panose="02010609060101010101" pitchFamily="49" charset="-122"/>
              <a:cs typeface="Times New Roman" panose="02020603050405020304" pitchFamily="18" charset="0"/>
            </a:endParaRPr>
          </a:p>
          <a:p>
            <a:pPr>
              <a:spcBef>
                <a:spcPct val="20000"/>
              </a:spcBef>
              <a:buClr>
                <a:schemeClr val="accent1"/>
              </a:buClr>
              <a:buSzPct val="65000"/>
            </a:pPr>
            <a:endParaRPr lang="en-AU" altLang="zh-CN" sz="2400" dirty="0">
              <a:solidFill>
                <a:srgbClr val="000000"/>
              </a:solidFill>
              <a:latin typeface="Helvetica" pitchFamily="2" charset="0"/>
              <a:ea typeface="楷体" panose="02010609060101010101" pitchFamily="49" charset="-122"/>
              <a:cs typeface="Times New Roman" panose="02020603050405020304" pitchFamily="18" charset="0"/>
            </a:endParaRPr>
          </a:p>
        </p:txBody>
      </p:sp>
      <p:pic>
        <p:nvPicPr>
          <p:cNvPr id="4" name="Picture 3" descr="A close-up of a text&#10;&#10;Description automatically generated">
            <a:extLst>
              <a:ext uri="{FF2B5EF4-FFF2-40B4-BE49-F238E27FC236}">
                <a16:creationId xmlns:a16="http://schemas.microsoft.com/office/drawing/2014/main" id="{0B0D9D1C-384A-3370-A821-4DAF1B24C4AC}"/>
              </a:ext>
            </a:extLst>
          </p:cNvPr>
          <p:cNvPicPr>
            <a:picLocks noChangeAspect="1"/>
          </p:cNvPicPr>
          <p:nvPr/>
        </p:nvPicPr>
        <p:blipFill rotWithShape="1">
          <a:blip r:embed="rId3"/>
          <a:srcRect r="13602"/>
          <a:stretch/>
        </p:blipFill>
        <p:spPr>
          <a:xfrm>
            <a:off x="1257096" y="2968374"/>
            <a:ext cx="2765088" cy="990600"/>
          </a:xfrm>
          <a:prstGeom prst="rect">
            <a:avLst/>
          </a:prstGeom>
        </p:spPr>
      </p:pic>
      <p:pic>
        <p:nvPicPr>
          <p:cNvPr id="6" name="Picture 5" descr="A white screen with black text&#10;&#10;Description automatically generated">
            <a:extLst>
              <a:ext uri="{FF2B5EF4-FFF2-40B4-BE49-F238E27FC236}">
                <a16:creationId xmlns:a16="http://schemas.microsoft.com/office/drawing/2014/main" id="{E36FC9EB-8721-7AE7-15E7-F381D57EE941}"/>
              </a:ext>
            </a:extLst>
          </p:cNvPr>
          <p:cNvPicPr>
            <a:picLocks noChangeAspect="1"/>
          </p:cNvPicPr>
          <p:nvPr/>
        </p:nvPicPr>
        <p:blipFill>
          <a:blip r:embed="rId4"/>
          <a:stretch>
            <a:fillRect/>
          </a:stretch>
        </p:blipFill>
        <p:spPr>
          <a:xfrm>
            <a:off x="4457496" y="2765150"/>
            <a:ext cx="6712221" cy="2822575"/>
          </a:xfrm>
          <a:prstGeom prst="rect">
            <a:avLst/>
          </a:prstGeom>
        </p:spPr>
      </p:pic>
      <p:sp>
        <p:nvSpPr>
          <p:cNvPr id="7" name="Rectangle 6">
            <a:extLst>
              <a:ext uri="{FF2B5EF4-FFF2-40B4-BE49-F238E27FC236}">
                <a16:creationId xmlns:a16="http://schemas.microsoft.com/office/drawing/2014/main" id="{431BB730-B442-940A-2BAA-E32349975FF5}"/>
              </a:ext>
            </a:extLst>
          </p:cNvPr>
          <p:cNvSpPr/>
          <p:nvPr/>
        </p:nvSpPr>
        <p:spPr bwMode="auto">
          <a:xfrm>
            <a:off x="4457496" y="5003564"/>
            <a:ext cx="3200400" cy="448731"/>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Tree>
    <p:extLst>
      <p:ext uri="{BB962C8B-B14F-4D97-AF65-F5344CB8AC3E}">
        <p14:creationId xmlns:p14="http://schemas.microsoft.com/office/powerpoint/2010/main" val="1702651408"/>
      </p:ext>
    </p:extLst>
  </p:cSld>
  <p:clrMapOvr>
    <a:masterClrMapping/>
  </p:clrMapOvr>
  <mc:AlternateContent xmlns:mc="http://schemas.openxmlformats.org/markup-compatibility/2006" xmlns:p14="http://schemas.microsoft.com/office/powerpoint/2010/main">
    <mc:Choice Requires="p14">
      <p:transition spd="slow" p14:dur="2000" advTm="840"/>
    </mc:Choice>
    <mc:Fallback xmlns="">
      <p:transition spd="slow" advTm="84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8466E60-3DB3-4CEC-8868-CF9DA1E7B89F}"/>
              </a:ext>
            </a:extLst>
          </p:cNvPr>
          <p:cNvSpPr>
            <a:spLocks noGrp="1" noChangeArrowheads="1"/>
          </p:cNvSpPr>
          <p:nvPr>
            <p:ph type="title"/>
          </p:nvPr>
        </p:nvSpPr>
        <p:spPr>
          <a:xfrm>
            <a:off x="809524" y="625508"/>
            <a:ext cx="10566400" cy="890588"/>
          </a:xfrm>
        </p:spPr>
        <p:txBody>
          <a:bodyPr/>
          <a:lstStyle/>
          <a:p>
            <a:r>
              <a:rPr lang="zh-CN" altLang="en-US" sz="3200" dirty="0">
                <a:solidFill>
                  <a:srgbClr val="FF0000"/>
                </a:solidFill>
              </a:rPr>
              <a:t>步骤十：发表偏倚 </a:t>
            </a:r>
            <a:r>
              <a:rPr lang="en-US" altLang="zh-CN" sz="3200" dirty="0">
                <a:solidFill>
                  <a:srgbClr val="FF0000"/>
                </a:solidFill>
              </a:rPr>
              <a:t>(Test</a:t>
            </a:r>
            <a:r>
              <a:rPr lang="zh-CN" altLang="en-US" sz="3200" dirty="0">
                <a:solidFill>
                  <a:srgbClr val="FF0000"/>
                </a:solidFill>
              </a:rPr>
              <a:t> </a:t>
            </a:r>
            <a:r>
              <a:rPr lang="en-US" altLang="zh-CN" sz="3200" dirty="0">
                <a:solidFill>
                  <a:srgbClr val="FF0000"/>
                </a:solidFill>
              </a:rPr>
              <a:t>of</a:t>
            </a:r>
            <a:r>
              <a:rPr lang="zh-CN" altLang="en-US" sz="3200" dirty="0">
                <a:solidFill>
                  <a:srgbClr val="FF0000"/>
                </a:solidFill>
              </a:rPr>
              <a:t> </a:t>
            </a:r>
            <a:r>
              <a:rPr lang="en-US" altLang="zh-CN" sz="3200" dirty="0">
                <a:solidFill>
                  <a:srgbClr val="FF0000"/>
                </a:solidFill>
              </a:rPr>
              <a:t>Publication</a:t>
            </a:r>
            <a:r>
              <a:rPr lang="zh-CN" altLang="en-US" sz="3200" dirty="0">
                <a:solidFill>
                  <a:srgbClr val="FF0000"/>
                </a:solidFill>
              </a:rPr>
              <a:t> </a:t>
            </a:r>
            <a:r>
              <a:rPr lang="en-US" altLang="zh-CN" sz="3200" dirty="0">
                <a:solidFill>
                  <a:srgbClr val="FF0000"/>
                </a:solidFill>
              </a:rPr>
              <a:t>Bias)</a:t>
            </a:r>
            <a:endParaRPr lang="zh-CN" altLang="en-US" sz="3200" dirty="0">
              <a:solidFill>
                <a:srgbClr val="FF0000"/>
              </a:solidFill>
            </a:endParaRPr>
          </a:p>
        </p:txBody>
      </p:sp>
      <p:pic>
        <p:nvPicPr>
          <p:cNvPr id="3" name="Picture 2">
            <a:extLst>
              <a:ext uri="{FF2B5EF4-FFF2-40B4-BE49-F238E27FC236}">
                <a16:creationId xmlns:a16="http://schemas.microsoft.com/office/drawing/2014/main" id="{5CC6185F-6CF3-0387-A1C8-072A2227B23D}"/>
              </a:ext>
            </a:extLst>
          </p:cNvPr>
          <p:cNvPicPr>
            <a:picLocks noChangeAspect="1"/>
          </p:cNvPicPr>
          <p:nvPr/>
        </p:nvPicPr>
        <p:blipFill>
          <a:blip r:embed="rId3"/>
          <a:stretch>
            <a:fillRect/>
          </a:stretch>
        </p:blipFill>
        <p:spPr>
          <a:xfrm>
            <a:off x="6859766" y="3569598"/>
            <a:ext cx="4508254" cy="2479540"/>
          </a:xfrm>
          <a:prstGeom prst="rect">
            <a:avLst/>
          </a:prstGeom>
        </p:spPr>
      </p:pic>
      <p:sp>
        <p:nvSpPr>
          <p:cNvPr id="6" name="Content Placeholder 1">
            <a:extLst>
              <a:ext uri="{FF2B5EF4-FFF2-40B4-BE49-F238E27FC236}">
                <a16:creationId xmlns:a16="http://schemas.microsoft.com/office/drawing/2014/main" id="{581F23A0-2854-A332-4CD2-1523E50434EC}"/>
              </a:ext>
            </a:extLst>
          </p:cNvPr>
          <p:cNvSpPr>
            <a:spLocks noGrp="1"/>
          </p:cNvSpPr>
          <p:nvPr>
            <p:ph idx="1"/>
          </p:nvPr>
        </p:nvSpPr>
        <p:spPr>
          <a:xfrm>
            <a:off x="823980" y="1393588"/>
            <a:ext cx="9513112" cy="4443460"/>
          </a:xfrm>
        </p:spPr>
        <p:txBody>
          <a:bodyPr/>
          <a:lstStyle/>
          <a:p>
            <a:r>
              <a:rPr lang="zh-CN" altLang="en-US" dirty="0">
                <a:solidFill>
                  <a:srgbClr val="000000"/>
                </a:solidFill>
                <a:effectLst/>
                <a:latin typeface="Helvetica" pitchFamily="2" charset="0"/>
              </a:rPr>
              <a:t>高效应量的研究比具有低效应量的研究更有可能被发表</a:t>
            </a:r>
            <a:r>
              <a:rPr lang="en-AU" dirty="0">
                <a:solidFill>
                  <a:srgbClr val="000000"/>
                </a:solidFill>
                <a:effectLst/>
                <a:latin typeface="Helvetica" pitchFamily="2" charset="0"/>
              </a:rPr>
              <a:t>，</a:t>
            </a:r>
            <a:r>
              <a:rPr lang="zh-CN" altLang="en-US" dirty="0">
                <a:solidFill>
                  <a:srgbClr val="000000"/>
                </a:solidFill>
                <a:effectLst/>
                <a:latin typeface="Helvetica" pitchFamily="2" charset="0"/>
              </a:rPr>
              <a:t>并引起相应的发表偏倚。</a:t>
            </a:r>
            <a:endParaRPr lang="en-AU" altLang="zh-CN" dirty="0">
              <a:solidFill>
                <a:srgbClr val="000000"/>
              </a:solidFill>
              <a:effectLst/>
              <a:latin typeface="Helvetica" pitchFamily="2" charset="0"/>
            </a:endParaRPr>
          </a:p>
          <a:p>
            <a:pPr lvl="1"/>
            <a:r>
              <a:rPr lang="zh-CN" altLang="en-US" sz="2000" dirty="0">
                <a:solidFill>
                  <a:srgbClr val="000000"/>
                </a:solidFill>
                <a:effectLst/>
                <a:latin typeface="Helvetica" pitchFamily="2" charset="0"/>
              </a:rPr>
              <a:t>这将使得研究池中的研究的效应量均偏高，并进一步使得相应的元分析中的合并效应量可能高于其真实效应。</a:t>
            </a:r>
            <a:endParaRPr lang="en-AU" altLang="zh-CN" sz="2000" dirty="0">
              <a:solidFill>
                <a:srgbClr val="000000"/>
              </a:solidFill>
              <a:effectLst/>
              <a:latin typeface="Helvetica" pitchFamily="2" charset="0"/>
            </a:endParaRPr>
          </a:p>
          <a:p>
            <a:pPr marL="344487" lvl="1" indent="0">
              <a:buNone/>
            </a:pPr>
            <a:endParaRPr lang="en-AU" altLang="zh-CN" sz="2000" dirty="0">
              <a:solidFill>
                <a:srgbClr val="000000"/>
              </a:solidFill>
              <a:latin typeface="Helvetica" pitchFamily="2" charset="0"/>
            </a:endParaRPr>
          </a:p>
          <a:p>
            <a:pPr marL="342900" lvl="1" indent="-342900">
              <a:buClr>
                <a:schemeClr val="accent1"/>
              </a:buClr>
              <a:buSzPct val="65000"/>
              <a:buFont typeface="Wingdings" panose="05000000000000000000" pitchFamily="2" charset="2"/>
              <a:buChar char="u"/>
            </a:pPr>
            <a:r>
              <a:rPr lang="zh-CN" altLang="en-AU" dirty="0">
                <a:solidFill>
                  <a:srgbClr val="000000"/>
                </a:solidFill>
                <a:latin typeface="Helvetica" pitchFamily="2" charset="0"/>
              </a:rPr>
              <a:t>发表</a:t>
            </a:r>
            <a:r>
              <a:rPr lang="zh-CN" altLang="en-US" dirty="0">
                <a:solidFill>
                  <a:srgbClr val="000000"/>
                </a:solidFill>
                <a:latin typeface="Helvetica" pitchFamily="2" charset="0"/>
              </a:rPr>
              <a:t>偏倚的检验方法：</a:t>
            </a:r>
            <a:endParaRPr lang="en-AU" altLang="zh-CN" dirty="0">
              <a:solidFill>
                <a:srgbClr val="000000"/>
              </a:solidFill>
              <a:latin typeface="Helvetica" pitchFamily="2" charset="0"/>
            </a:endParaRPr>
          </a:p>
          <a:p>
            <a:pPr lvl="1"/>
            <a:r>
              <a:rPr lang="en-AU" sz="2000" b="1" dirty="0">
                <a:solidFill>
                  <a:srgbClr val="000000"/>
                </a:solidFill>
              </a:rPr>
              <a:t>漏斗图 </a:t>
            </a:r>
            <a:r>
              <a:rPr lang="en-US" sz="2000" b="1" dirty="0">
                <a:solidFill>
                  <a:srgbClr val="000000"/>
                </a:solidFill>
              </a:rPr>
              <a:t>(</a:t>
            </a:r>
            <a:r>
              <a:rPr lang="en-AU" sz="2000" b="1" dirty="0">
                <a:solidFill>
                  <a:srgbClr val="000000"/>
                </a:solidFill>
              </a:rPr>
              <a:t>Funnel plot)</a:t>
            </a:r>
          </a:p>
          <a:p>
            <a:pPr lvl="2"/>
            <a:r>
              <a:rPr lang="zh-CN" altLang="en-US" sz="2000" dirty="0">
                <a:solidFill>
                  <a:srgbClr val="000000"/>
                </a:solidFill>
                <a:latin typeface="Helvetica" pitchFamily="2" charset="0"/>
              </a:rPr>
              <a:t>可视化是否缺少效应量较小的小型研究。</a:t>
            </a:r>
            <a:endParaRPr lang="en-AU" sz="2000" dirty="0">
              <a:solidFill>
                <a:srgbClr val="000000"/>
              </a:solidFill>
              <a:latin typeface="Helvetica" pitchFamily="2" charset="0"/>
            </a:endParaRPr>
          </a:p>
          <a:p>
            <a:pPr lvl="1"/>
            <a:r>
              <a:rPr lang="en-AU" sz="2000" b="1" dirty="0">
                <a:solidFill>
                  <a:srgbClr val="000000"/>
                </a:solidFill>
              </a:rPr>
              <a:t>Egger Regression</a:t>
            </a:r>
          </a:p>
          <a:p>
            <a:pPr lvl="2"/>
            <a:r>
              <a:rPr lang="zh-CN" altLang="en-US" sz="2000" dirty="0">
                <a:solidFill>
                  <a:srgbClr val="000000"/>
                </a:solidFill>
                <a:effectLst/>
                <a:latin typeface="Helvetica" pitchFamily="2" charset="0"/>
              </a:rPr>
              <a:t>量化漏斗图的不对称性，并进行统计检验。</a:t>
            </a:r>
            <a:endParaRPr lang="zh-CN" altLang="en-US" dirty="0">
              <a:solidFill>
                <a:srgbClr val="000000"/>
              </a:solidFill>
              <a:effectLst/>
              <a:latin typeface="Times New Roman" panose="02020603050405020304" pitchFamily="18" charset="0"/>
            </a:endParaRPr>
          </a:p>
          <a:p>
            <a:pPr lvl="1"/>
            <a:endParaRPr lang="en-AU" sz="2000" dirty="0">
              <a:solidFill>
                <a:srgbClr val="000000"/>
              </a:solidFill>
              <a:latin typeface="Helvetica" pitchFamily="2" charset="0"/>
            </a:endParaRPr>
          </a:p>
          <a:p>
            <a:pPr marL="342900" lvl="1" indent="-342900">
              <a:buClr>
                <a:schemeClr val="accent1"/>
              </a:buClr>
              <a:buSzPct val="65000"/>
              <a:buFont typeface="Wingdings" panose="05000000000000000000" pitchFamily="2" charset="2"/>
              <a:buChar char="u"/>
            </a:pPr>
            <a:endParaRPr lang="zh-CN" altLang="en-US" dirty="0">
              <a:solidFill>
                <a:srgbClr val="000000"/>
              </a:solidFill>
              <a:latin typeface="Helvetica" pitchFamily="2" charset="0"/>
            </a:endParaRPr>
          </a:p>
          <a:p>
            <a:endParaRPr lang="en-US" dirty="0"/>
          </a:p>
        </p:txBody>
      </p:sp>
    </p:spTree>
    <p:extLst>
      <p:ext uri="{BB962C8B-B14F-4D97-AF65-F5344CB8AC3E}">
        <p14:creationId xmlns:p14="http://schemas.microsoft.com/office/powerpoint/2010/main" val="326513937"/>
      </p:ext>
    </p:extLst>
  </p:cSld>
  <p:clrMapOvr>
    <a:masterClrMapping/>
  </p:clrMapOvr>
  <mc:AlternateContent xmlns:mc="http://schemas.openxmlformats.org/markup-compatibility/2006" xmlns:p14="http://schemas.microsoft.com/office/powerpoint/2010/main">
    <mc:Choice Requires="p14">
      <p:transition spd="slow" p14:dur="2000" advTm="840"/>
    </mc:Choice>
    <mc:Fallback xmlns="">
      <p:transition spd="slow" advTm="84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8466E60-3DB3-4CEC-8868-CF9DA1E7B89F}"/>
              </a:ext>
            </a:extLst>
          </p:cNvPr>
          <p:cNvSpPr>
            <a:spLocks noGrp="1" noChangeArrowheads="1"/>
          </p:cNvSpPr>
          <p:nvPr>
            <p:ph type="title"/>
          </p:nvPr>
        </p:nvSpPr>
        <p:spPr>
          <a:xfrm>
            <a:off x="812800" y="609600"/>
            <a:ext cx="10464800" cy="890587"/>
          </a:xfrm>
        </p:spPr>
        <p:txBody>
          <a:bodyPr/>
          <a:lstStyle/>
          <a:p>
            <a:r>
              <a:rPr lang="zh-CN" altLang="en-US" sz="3200" dirty="0">
                <a:solidFill>
                  <a:srgbClr val="FF0000"/>
                </a:solidFill>
              </a:rPr>
              <a:t>传统综述</a:t>
            </a:r>
            <a:r>
              <a:rPr lang="en-US" altLang="zh-CN" sz="3200" dirty="0">
                <a:solidFill>
                  <a:srgbClr val="FF0000"/>
                </a:solidFill>
              </a:rPr>
              <a:t>/</a:t>
            </a:r>
            <a:r>
              <a:rPr lang="zh-CN" altLang="en-US" sz="3200" dirty="0">
                <a:solidFill>
                  <a:srgbClr val="FF0000"/>
                </a:solidFill>
              </a:rPr>
              <a:t>系统性综述和元分析的关系</a:t>
            </a:r>
          </a:p>
        </p:txBody>
      </p:sp>
      <p:sp>
        <p:nvSpPr>
          <p:cNvPr id="6" name="TextBox 5">
            <a:extLst>
              <a:ext uri="{FF2B5EF4-FFF2-40B4-BE49-F238E27FC236}">
                <a16:creationId xmlns:a16="http://schemas.microsoft.com/office/drawing/2014/main" id="{2C1D83F0-93E5-02D1-C7D6-560E1508E66E}"/>
              </a:ext>
            </a:extLst>
          </p:cNvPr>
          <p:cNvSpPr txBox="1"/>
          <p:nvPr/>
        </p:nvSpPr>
        <p:spPr>
          <a:xfrm>
            <a:off x="811115" y="1124760"/>
            <a:ext cx="6532558" cy="4979825"/>
          </a:xfrm>
          <a:prstGeom prst="rect">
            <a:avLst/>
          </a:prstGeom>
          <a:noFill/>
        </p:spPr>
        <p:txBody>
          <a:bodyPr wrap="none" rtlCol="0">
            <a:spAutoFit/>
          </a:bodyPr>
          <a:lstStyle/>
          <a:p>
            <a:pPr marL="342900" indent="-342900">
              <a:spcBef>
                <a:spcPct val="20000"/>
              </a:spcBef>
              <a:buClr>
                <a:schemeClr val="accent1"/>
              </a:buClr>
              <a:buSzPct val="65000"/>
              <a:buFont typeface="Wingdings" panose="05000000000000000000" pitchFamily="2" charset="2"/>
              <a:buChar char="q"/>
              <a:defRPr/>
            </a:pP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综述</a:t>
            </a:r>
          </a:p>
          <a:p>
            <a:pPr marL="800100" lvl="1" indent="-342900">
              <a:spcBef>
                <a:spcPct val="20000"/>
              </a:spcBef>
              <a:buClr>
                <a:schemeClr val="accent1"/>
              </a:buClr>
              <a:buSzPct val="65000"/>
              <a:buFont typeface="Wingdings" pitchFamily="2" charset="2"/>
              <a:buChar char="Ø"/>
              <a:defRPr/>
            </a:pPr>
            <a:r>
              <a:rPr lang="zh-CN" altLang="en-US"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研究范围广</a:t>
            </a:r>
            <a:endParaRPr lang="en-AU" altLang="zh-CN"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spcBef>
                <a:spcPct val="20000"/>
              </a:spcBef>
              <a:buClr>
                <a:schemeClr val="accent1"/>
              </a:buClr>
              <a:buSzPct val="65000"/>
              <a:buFont typeface="Wingdings" pitchFamily="2" charset="2"/>
              <a:buChar char="Ø"/>
              <a:defRPr/>
            </a:pPr>
            <a:r>
              <a:rPr lang="zh-CN" altLang="en-US"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定性</a:t>
            </a:r>
          </a:p>
          <a:p>
            <a:pPr marL="800100" lvl="1" indent="-342900">
              <a:spcBef>
                <a:spcPct val="20000"/>
              </a:spcBef>
              <a:buClr>
                <a:schemeClr val="accent1"/>
              </a:buClr>
              <a:buSzPct val="65000"/>
              <a:buFont typeface="Wingdings" pitchFamily="2" charset="2"/>
              <a:buChar char="Ø"/>
              <a:defRPr/>
            </a:pPr>
            <a:r>
              <a:rPr lang="zh-CN" altLang="en-US"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无需明确定义文献选择标准</a:t>
            </a:r>
          </a:p>
          <a:p>
            <a:pPr marL="342900" indent="-342900">
              <a:spcBef>
                <a:spcPct val="20000"/>
              </a:spcBef>
              <a:buClr>
                <a:schemeClr val="accent1"/>
              </a:buClr>
              <a:buSzPct val="65000"/>
              <a:buFont typeface="Wingdings" panose="05000000000000000000" pitchFamily="2" charset="2"/>
              <a:buChar char="q"/>
              <a:defRPr/>
            </a:pP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系统性综述</a:t>
            </a:r>
          </a:p>
          <a:p>
            <a:pPr marL="800100" lvl="1" indent="-342900">
              <a:spcBef>
                <a:spcPct val="20000"/>
              </a:spcBef>
              <a:buClr>
                <a:schemeClr val="accent1"/>
              </a:buClr>
              <a:buSzPct val="65000"/>
              <a:buFont typeface="Wingdings" pitchFamily="2" charset="2"/>
              <a:buChar char="Ø"/>
              <a:defRPr/>
            </a:pPr>
            <a:r>
              <a:rPr lang="zh-CN" altLang="en-AU"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通常</a:t>
            </a:r>
            <a:r>
              <a:rPr lang="zh-CN" altLang="en-US"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关注单个问题</a:t>
            </a:r>
            <a:endParaRPr lang="en-AU" altLang="zh-CN"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spcBef>
                <a:spcPct val="20000"/>
              </a:spcBef>
              <a:buClr>
                <a:schemeClr val="accent1"/>
              </a:buClr>
              <a:buSzPct val="65000"/>
              <a:buFont typeface="Wingdings" pitchFamily="2" charset="2"/>
              <a:buChar char="Ø"/>
              <a:defRPr/>
            </a:pPr>
            <a:r>
              <a:rPr lang="zh-CN" altLang="en-AU"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定性</a:t>
            </a:r>
            <a:r>
              <a:rPr lang="en-US" altLang="zh-CN"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定量</a:t>
            </a:r>
            <a:endParaRPr lang="en-AU" altLang="zh-CN"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spcBef>
                <a:spcPct val="20000"/>
              </a:spcBef>
              <a:buClr>
                <a:schemeClr val="accent1"/>
              </a:buClr>
              <a:buSzPct val="65000"/>
              <a:buFont typeface="Wingdings" pitchFamily="2" charset="2"/>
              <a:buChar char="Ø"/>
              <a:defRPr/>
            </a:pPr>
            <a:r>
              <a:rPr lang="zh-CN" altLang="en-US"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明确定义特定的搜索策略；列出了将包括和排除的文章</a:t>
            </a:r>
          </a:p>
          <a:p>
            <a:pPr marL="342900" indent="-342900">
              <a:spcBef>
                <a:spcPct val="20000"/>
              </a:spcBef>
              <a:buClr>
                <a:schemeClr val="accent1"/>
              </a:buClr>
              <a:buSzPct val="65000"/>
              <a:buFont typeface="Wingdings" panose="05000000000000000000" pitchFamily="2" charset="2"/>
              <a:buChar char="q"/>
              <a:defRPr/>
            </a:pP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元分析</a:t>
            </a:r>
            <a:endParaRPr lang="en-AU"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spcBef>
                <a:spcPct val="20000"/>
              </a:spcBef>
              <a:buClr>
                <a:schemeClr val="accent1"/>
              </a:buClr>
              <a:buSzPct val="65000"/>
              <a:buFont typeface="Wingdings" pitchFamily="2" charset="2"/>
              <a:buChar char="Ø"/>
              <a:defRPr/>
            </a:pPr>
            <a:r>
              <a:rPr lang="zh-CN" altLang="en-AU"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通常</a:t>
            </a:r>
            <a:r>
              <a:rPr lang="zh-CN" altLang="en-US"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关注单个问题</a:t>
            </a:r>
            <a:endParaRPr lang="en-AU" altLang="zh-CN"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spcBef>
                <a:spcPct val="20000"/>
              </a:spcBef>
              <a:buClr>
                <a:schemeClr val="accent1"/>
              </a:buClr>
              <a:buSzPct val="65000"/>
              <a:buFont typeface="Wingdings" pitchFamily="2" charset="2"/>
              <a:buChar char="Ø"/>
              <a:defRPr/>
            </a:pPr>
            <a:r>
              <a:rPr lang="zh-CN" altLang="en-US"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定量</a:t>
            </a:r>
            <a:endParaRPr lang="en-AU" altLang="zh-CN"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spcBef>
                <a:spcPct val="20000"/>
              </a:spcBef>
              <a:buClr>
                <a:schemeClr val="accent1"/>
              </a:buClr>
              <a:buSzPct val="65000"/>
              <a:buFont typeface="Wingdings" pitchFamily="2" charset="2"/>
              <a:buChar char="Ø"/>
              <a:defRPr/>
            </a:pPr>
            <a:r>
              <a:rPr lang="zh-CN" altLang="en-US"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明确定义特定的搜索策略；列出了将包括和排除的文章</a:t>
            </a:r>
          </a:p>
          <a:p>
            <a:pPr marL="800100" lvl="1" indent="-342900">
              <a:spcBef>
                <a:spcPct val="20000"/>
              </a:spcBef>
              <a:buClr>
                <a:schemeClr val="accent1"/>
              </a:buClr>
              <a:buSzPct val="65000"/>
              <a:buFont typeface="Wingdings" pitchFamily="2" charset="2"/>
              <a:buChar char="Ø"/>
              <a:defRPr/>
            </a:pPr>
            <a:r>
              <a:rPr lang="zh-CN" altLang="en-US"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需结合类似的研究并提取数据，计算统计学上显著性</a:t>
            </a:r>
          </a:p>
          <a:p>
            <a:endParaRPr lang="en-US" dirty="0"/>
          </a:p>
        </p:txBody>
      </p:sp>
      <p:pic>
        <p:nvPicPr>
          <p:cNvPr id="8" name="Picture 7">
            <a:extLst>
              <a:ext uri="{FF2B5EF4-FFF2-40B4-BE49-F238E27FC236}">
                <a16:creationId xmlns:a16="http://schemas.microsoft.com/office/drawing/2014/main" id="{100A73C4-96A1-4477-FE42-7A174C4862AE}"/>
              </a:ext>
            </a:extLst>
          </p:cNvPr>
          <p:cNvPicPr>
            <a:picLocks noChangeAspect="1"/>
          </p:cNvPicPr>
          <p:nvPr/>
        </p:nvPicPr>
        <p:blipFill rotWithShape="1">
          <a:blip r:embed="rId3"/>
          <a:srcRect r="2024" b="9716"/>
          <a:stretch/>
        </p:blipFill>
        <p:spPr>
          <a:xfrm>
            <a:off x="7696555" y="979938"/>
            <a:ext cx="3843716" cy="2819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40"/>
    </mc:Choice>
    <mc:Fallback xmlns="">
      <p:transition spd="slow" advTm="84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8466E60-3DB3-4CEC-8868-CF9DA1E7B89F}"/>
              </a:ext>
            </a:extLst>
          </p:cNvPr>
          <p:cNvSpPr>
            <a:spLocks noGrp="1" noChangeArrowheads="1"/>
          </p:cNvSpPr>
          <p:nvPr>
            <p:ph type="title"/>
          </p:nvPr>
        </p:nvSpPr>
        <p:spPr>
          <a:xfrm>
            <a:off x="809524" y="625508"/>
            <a:ext cx="10566400" cy="890588"/>
          </a:xfrm>
        </p:spPr>
        <p:txBody>
          <a:bodyPr/>
          <a:lstStyle/>
          <a:p>
            <a:r>
              <a:rPr lang="zh-CN" altLang="en-US" sz="3200" dirty="0">
                <a:solidFill>
                  <a:srgbClr val="FF0000"/>
                </a:solidFill>
              </a:rPr>
              <a:t>步骤十：发表偏倚 </a:t>
            </a:r>
            <a:r>
              <a:rPr lang="en-US" altLang="zh-CN" sz="3200" dirty="0">
                <a:solidFill>
                  <a:srgbClr val="FF0000"/>
                </a:solidFill>
              </a:rPr>
              <a:t>(Test</a:t>
            </a:r>
            <a:r>
              <a:rPr lang="zh-CN" altLang="en-US" sz="3200" dirty="0">
                <a:solidFill>
                  <a:srgbClr val="FF0000"/>
                </a:solidFill>
              </a:rPr>
              <a:t> </a:t>
            </a:r>
            <a:r>
              <a:rPr lang="en-US" altLang="zh-CN" sz="3200" dirty="0">
                <a:solidFill>
                  <a:srgbClr val="FF0000"/>
                </a:solidFill>
              </a:rPr>
              <a:t>of</a:t>
            </a:r>
            <a:r>
              <a:rPr lang="zh-CN" altLang="en-US" sz="3200" dirty="0">
                <a:solidFill>
                  <a:srgbClr val="FF0000"/>
                </a:solidFill>
              </a:rPr>
              <a:t> </a:t>
            </a:r>
            <a:r>
              <a:rPr lang="en-US" altLang="zh-CN" sz="3200" dirty="0">
                <a:solidFill>
                  <a:srgbClr val="FF0000"/>
                </a:solidFill>
              </a:rPr>
              <a:t>Publication</a:t>
            </a:r>
            <a:r>
              <a:rPr lang="zh-CN" altLang="en-US" sz="3200" dirty="0">
                <a:solidFill>
                  <a:srgbClr val="FF0000"/>
                </a:solidFill>
              </a:rPr>
              <a:t> </a:t>
            </a:r>
            <a:r>
              <a:rPr lang="en-US" altLang="zh-CN" sz="3200" dirty="0">
                <a:solidFill>
                  <a:srgbClr val="FF0000"/>
                </a:solidFill>
              </a:rPr>
              <a:t>Bias)</a:t>
            </a:r>
            <a:endParaRPr lang="zh-CN" altLang="en-US" sz="3200" dirty="0">
              <a:solidFill>
                <a:srgbClr val="FF0000"/>
              </a:solidFill>
            </a:endParaRPr>
          </a:p>
        </p:txBody>
      </p:sp>
      <p:pic>
        <p:nvPicPr>
          <p:cNvPr id="8" name="Picture 7" descr="A close-up of a logo&#10;&#10;Description automatically generated">
            <a:extLst>
              <a:ext uri="{FF2B5EF4-FFF2-40B4-BE49-F238E27FC236}">
                <a16:creationId xmlns:a16="http://schemas.microsoft.com/office/drawing/2014/main" id="{F58EEA85-9C47-C259-95C5-B4CAD6AC779D}"/>
              </a:ext>
            </a:extLst>
          </p:cNvPr>
          <p:cNvPicPr>
            <a:picLocks noChangeAspect="1"/>
          </p:cNvPicPr>
          <p:nvPr/>
        </p:nvPicPr>
        <p:blipFill rotWithShape="1">
          <a:blip r:embed="rId3"/>
          <a:srcRect r="24632"/>
          <a:stretch/>
        </p:blipFill>
        <p:spPr>
          <a:xfrm>
            <a:off x="1233616" y="3228807"/>
            <a:ext cx="3463192" cy="908724"/>
          </a:xfrm>
          <a:prstGeom prst="rect">
            <a:avLst/>
          </a:prstGeom>
        </p:spPr>
      </p:pic>
      <p:grpSp>
        <p:nvGrpSpPr>
          <p:cNvPr id="26" name="Group 25">
            <a:extLst>
              <a:ext uri="{FF2B5EF4-FFF2-40B4-BE49-F238E27FC236}">
                <a16:creationId xmlns:a16="http://schemas.microsoft.com/office/drawing/2014/main" id="{E8C76C66-F232-4B92-494B-3BF9C00612D9}"/>
              </a:ext>
            </a:extLst>
          </p:cNvPr>
          <p:cNvGrpSpPr/>
          <p:nvPr/>
        </p:nvGrpSpPr>
        <p:grpSpPr>
          <a:xfrm>
            <a:off x="3914216" y="2477440"/>
            <a:ext cx="7612786" cy="3639840"/>
            <a:chOff x="3914216" y="2285420"/>
            <a:chExt cx="7612786" cy="3639840"/>
          </a:xfrm>
        </p:grpSpPr>
        <p:pic>
          <p:nvPicPr>
            <p:cNvPr id="6" name="Picture 5" descr="A graph with black dots&#10;&#10;Description automatically generated">
              <a:extLst>
                <a:ext uri="{FF2B5EF4-FFF2-40B4-BE49-F238E27FC236}">
                  <a16:creationId xmlns:a16="http://schemas.microsoft.com/office/drawing/2014/main" id="{2DE31857-E4EE-8540-0944-CBC8FFA0E153}"/>
                </a:ext>
              </a:extLst>
            </p:cNvPr>
            <p:cNvPicPr>
              <a:picLocks noChangeAspect="1"/>
            </p:cNvPicPr>
            <p:nvPr/>
          </p:nvPicPr>
          <p:blipFill rotWithShape="1">
            <a:blip r:embed="rId4"/>
            <a:srcRect t="4584" r="2290" b="2741"/>
            <a:stretch/>
          </p:blipFill>
          <p:spPr>
            <a:xfrm>
              <a:off x="5346070" y="2285420"/>
              <a:ext cx="6180932" cy="3639840"/>
            </a:xfrm>
            <a:prstGeom prst="rect">
              <a:avLst/>
            </a:prstGeom>
          </p:spPr>
        </p:pic>
        <p:sp>
          <p:nvSpPr>
            <p:cNvPr id="9" name="TextBox 8">
              <a:extLst>
                <a:ext uri="{FF2B5EF4-FFF2-40B4-BE49-F238E27FC236}">
                  <a16:creationId xmlns:a16="http://schemas.microsoft.com/office/drawing/2014/main" id="{EB754533-809E-CDB1-29CC-61791037A9CF}"/>
                </a:ext>
              </a:extLst>
            </p:cNvPr>
            <p:cNvSpPr txBox="1"/>
            <p:nvPr/>
          </p:nvSpPr>
          <p:spPr>
            <a:xfrm>
              <a:off x="3914216" y="4335332"/>
              <a:ext cx="1967397" cy="338554"/>
            </a:xfrm>
            <a:prstGeom prst="rect">
              <a:avLst/>
            </a:prstGeom>
            <a:noFill/>
          </p:spPr>
          <p:txBody>
            <a:bodyPr wrap="square" rtlCol="0">
              <a:spAutoFit/>
            </a:bodyPr>
            <a:lstStyle/>
            <a:p>
              <a:r>
                <a:rPr lang="en-AU"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转换后的标准误差</a:t>
              </a:r>
              <a:endParaRPr lang="en-US" sz="1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TextBox 9">
              <a:extLst>
                <a:ext uri="{FF2B5EF4-FFF2-40B4-BE49-F238E27FC236}">
                  <a16:creationId xmlns:a16="http://schemas.microsoft.com/office/drawing/2014/main" id="{295A3809-2FCB-6EA6-2E12-99D6CE0D96DF}"/>
                </a:ext>
              </a:extLst>
            </p:cNvPr>
            <p:cNvSpPr txBox="1"/>
            <p:nvPr/>
          </p:nvSpPr>
          <p:spPr>
            <a:xfrm>
              <a:off x="9559604" y="3461351"/>
              <a:ext cx="1967397" cy="338554"/>
            </a:xfrm>
            <a:prstGeom prst="rect">
              <a:avLst/>
            </a:prstGeom>
            <a:noFill/>
          </p:spPr>
          <p:txBody>
            <a:bodyPr wrap="square" rtlCol="0">
              <a:spAutoFit/>
            </a:bodyPr>
            <a:lstStyle/>
            <a:p>
              <a:r>
                <a:rPr lang="en-AU"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单个原始研究</a:t>
              </a:r>
              <a:endParaRPr lang="en-US" sz="1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TextBox 10">
              <a:extLst>
                <a:ext uri="{FF2B5EF4-FFF2-40B4-BE49-F238E27FC236}">
                  <a16:creationId xmlns:a16="http://schemas.microsoft.com/office/drawing/2014/main" id="{44EA6280-F3FD-934F-0AFE-1BD7BC07353D}"/>
                </a:ext>
              </a:extLst>
            </p:cNvPr>
            <p:cNvSpPr txBox="1"/>
            <p:nvPr/>
          </p:nvSpPr>
          <p:spPr>
            <a:xfrm>
              <a:off x="8016200" y="2794516"/>
              <a:ext cx="1210588" cy="338554"/>
            </a:xfrm>
            <a:prstGeom prst="rect">
              <a:avLst/>
            </a:prstGeom>
            <a:noFill/>
          </p:spPr>
          <p:txBody>
            <a:bodyPr wrap="none" rtlCol="0">
              <a:spAutoFit/>
            </a:bodyPr>
            <a:lstStyle/>
            <a:p>
              <a:r>
                <a:rPr 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合并效应量</a:t>
              </a:r>
            </a:p>
          </p:txBody>
        </p:sp>
        <p:cxnSp>
          <p:nvCxnSpPr>
            <p:cNvPr id="15" name="Straight Arrow Connector 14">
              <a:extLst>
                <a:ext uri="{FF2B5EF4-FFF2-40B4-BE49-F238E27FC236}">
                  <a16:creationId xmlns:a16="http://schemas.microsoft.com/office/drawing/2014/main" id="{F8CD6DFF-C710-7235-8460-57D35E1F2E0A}"/>
                </a:ext>
              </a:extLst>
            </p:cNvPr>
            <p:cNvCxnSpPr>
              <a:cxnSpLocks/>
            </p:cNvCxnSpPr>
            <p:nvPr/>
          </p:nvCxnSpPr>
          <p:spPr bwMode="auto">
            <a:xfrm>
              <a:off x="10435652" y="3799905"/>
              <a:ext cx="115212" cy="535427"/>
            </a:xfrm>
            <a:prstGeom prst="straightConnector1">
              <a:avLst/>
            </a:prstGeom>
            <a:noFill/>
            <a:ln w="9525" cap="flat" cmpd="sng" algn="ctr">
              <a:solidFill>
                <a:srgbClr val="FF0000"/>
              </a:solidFill>
              <a:prstDash val="solid"/>
              <a:round/>
              <a:headEnd type="none" w="med" len="med"/>
              <a:tailEnd type="triangle"/>
            </a:ln>
          </p:spPr>
        </p:cxnSp>
        <p:cxnSp>
          <p:nvCxnSpPr>
            <p:cNvPr id="18" name="Straight Arrow Connector 17">
              <a:extLst>
                <a:ext uri="{FF2B5EF4-FFF2-40B4-BE49-F238E27FC236}">
                  <a16:creationId xmlns:a16="http://schemas.microsoft.com/office/drawing/2014/main" id="{8BF20867-8B02-D311-EFF5-CDFE53528B16}"/>
                </a:ext>
              </a:extLst>
            </p:cNvPr>
            <p:cNvCxnSpPr>
              <a:cxnSpLocks/>
            </p:cNvCxnSpPr>
            <p:nvPr/>
          </p:nvCxnSpPr>
          <p:spPr bwMode="auto">
            <a:xfrm flipH="1">
              <a:off x="9662120" y="3799905"/>
              <a:ext cx="389492" cy="848804"/>
            </a:xfrm>
            <a:prstGeom prst="straightConnector1">
              <a:avLst/>
            </a:prstGeom>
            <a:noFill/>
            <a:ln w="9525" cap="flat" cmpd="sng" algn="ctr">
              <a:solidFill>
                <a:srgbClr val="FF0000"/>
              </a:solidFill>
              <a:prstDash val="solid"/>
              <a:round/>
              <a:headEnd type="none" w="med" len="med"/>
              <a:tailEnd type="triangle"/>
            </a:ln>
          </p:spPr>
        </p:cxnSp>
        <p:cxnSp>
          <p:nvCxnSpPr>
            <p:cNvPr id="21" name="Straight Arrow Connector 20">
              <a:extLst>
                <a:ext uri="{FF2B5EF4-FFF2-40B4-BE49-F238E27FC236}">
                  <a16:creationId xmlns:a16="http://schemas.microsoft.com/office/drawing/2014/main" id="{B5503FFD-2D53-BE67-457A-146957449378}"/>
                </a:ext>
              </a:extLst>
            </p:cNvPr>
            <p:cNvCxnSpPr>
              <a:cxnSpLocks/>
            </p:cNvCxnSpPr>
            <p:nvPr/>
          </p:nvCxnSpPr>
          <p:spPr bwMode="auto">
            <a:xfrm flipH="1">
              <a:off x="9559604" y="3799905"/>
              <a:ext cx="297262" cy="133857"/>
            </a:xfrm>
            <a:prstGeom prst="straightConnector1">
              <a:avLst/>
            </a:prstGeom>
            <a:noFill/>
            <a:ln w="9525" cap="flat" cmpd="sng" algn="ctr">
              <a:solidFill>
                <a:srgbClr val="FF0000"/>
              </a:solidFill>
              <a:prstDash val="solid"/>
              <a:round/>
              <a:headEnd type="none" w="med" len="med"/>
              <a:tailEnd type="triangle"/>
            </a:ln>
          </p:spPr>
        </p:cxnSp>
      </p:grpSp>
      <p:sp>
        <p:nvSpPr>
          <p:cNvPr id="27" name="TextBox 26">
            <a:extLst>
              <a:ext uri="{FF2B5EF4-FFF2-40B4-BE49-F238E27FC236}">
                <a16:creationId xmlns:a16="http://schemas.microsoft.com/office/drawing/2014/main" id="{10503283-D85D-B495-809C-4EE473E46643}"/>
              </a:ext>
            </a:extLst>
          </p:cNvPr>
          <p:cNvSpPr txBox="1"/>
          <p:nvPr/>
        </p:nvSpPr>
        <p:spPr>
          <a:xfrm>
            <a:off x="519351" y="1278376"/>
            <a:ext cx="10856573" cy="1877437"/>
          </a:xfrm>
          <a:prstGeom prst="rect">
            <a:avLst/>
          </a:prstGeom>
          <a:noFill/>
        </p:spPr>
        <p:txBody>
          <a:bodyPr wrap="square" rtlCol="0">
            <a:spAutoFit/>
          </a:bodyPr>
          <a:lstStyle/>
          <a:p>
            <a:pPr marL="687387" lvl="1" indent="-342900">
              <a:spcBef>
                <a:spcPct val="20000"/>
              </a:spcBef>
              <a:buClr>
                <a:schemeClr val="accent2"/>
              </a:buClr>
              <a:buSzPct val="60000"/>
              <a:buFont typeface="Wingdings" pitchFamily="2" charset="2"/>
              <a:buChar char="q"/>
            </a:pPr>
            <a:r>
              <a:rPr 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漏斗图</a:t>
            </a:r>
          </a:p>
          <a:p>
            <a:pPr marL="1127125" lvl="2" indent="-325438">
              <a:spcBef>
                <a:spcPct val="20000"/>
              </a:spcBef>
              <a:buClr>
                <a:schemeClr val="accent2"/>
              </a:buClr>
              <a:buSzPct val="60000"/>
              <a:buFont typeface="Wingdings" panose="05000000000000000000" pitchFamily="2" charset="2"/>
              <a:buChar char="Ø"/>
            </a:pP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图越往上方显示的是标准误较小（样本量更大）的研究。</a:t>
            </a:r>
            <a:endParaRPr lang="en-AU"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1127125" lvl="2" indent="-325438">
              <a:spcBef>
                <a:spcPct val="20000"/>
              </a:spcBef>
              <a:buClr>
                <a:schemeClr val="accent2"/>
              </a:buClr>
              <a:buSzPct val="60000"/>
              <a:buFont typeface="Wingdings" panose="05000000000000000000" pitchFamily="2" charset="2"/>
              <a:buChar char="Ø"/>
            </a:pP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漏斗图假设在没有发表偏差的情况下，所有的研究都会在对称地分布在合并效应量的两侧，当存在出版偏差时，该漏斗则会看起来不对称。</a:t>
            </a:r>
          </a:p>
          <a:p>
            <a:pPr marL="1127125" lvl="2" indent="-325438">
              <a:spcBef>
                <a:spcPct val="20000"/>
              </a:spcBef>
              <a:buClr>
                <a:schemeClr val="accent2"/>
              </a:buClr>
              <a:buSzPct val="60000"/>
              <a:buFont typeface="Wingdings" panose="05000000000000000000" pitchFamily="2" charset="2"/>
              <a:buChar char="Ø"/>
            </a:pPr>
            <a:endParaRPr 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84071113"/>
      </p:ext>
    </p:extLst>
  </p:cSld>
  <p:clrMapOvr>
    <a:masterClrMapping/>
  </p:clrMapOvr>
  <mc:AlternateContent xmlns:mc="http://schemas.openxmlformats.org/markup-compatibility/2006" xmlns:p14="http://schemas.microsoft.com/office/powerpoint/2010/main">
    <mc:Choice Requires="p14">
      <p:transition spd="slow" p14:dur="2000" advTm="840"/>
    </mc:Choice>
    <mc:Fallback xmlns="">
      <p:transition spd="slow" advTm="84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8466E60-3DB3-4CEC-8868-CF9DA1E7B89F}"/>
              </a:ext>
            </a:extLst>
          </p:cNvPr>
          <p:cNvSpPr>
            <a:spLocks noGrp="1" noChangeArrowheads="1"/>
          </p:cNvSpPr>
          <p:nvPr>
            <p:ph type="title"/>
          </p:nvPr>
        </p:nvSpPr>
        <p:spPr>
          <a:xfrm>
            <a:off x="809524" y="625508"/>
            <a:ext cx="10566400" cy="890588"/>
          </a:xfrm>
        </p:spPr>
        <p:txBody>
          <a:bodyPr/>
          <a:lstStyle/>
          <a:p>
            <a:r>
              <a:rPr lang="zh-CN" altLang="en-US" sz="3200" dirty="0">
                <a:solidFill>
                  <a:srgbClr val="FF0000"/>
                </a:solidFill>
              </a:rPr>
              <a:t>步骤十：发表偏倚 </a:t>
            </a:r>
            <a:r>
              <a:rPr lang="en-US" altLang="zh-CN" sz="3200" dirty="0">
                <a:solidFill>
                  <a:srgbClr val="FF0000"/>
                </a:solidFill>
              </a:rPr>
              <a:t>(Test</a:t>
            </a:r>
            <a:r>
              <a:rPr lang="zh-CN" altLang="en-US" sz="3200" dirty="0">
                <a:solidFill>
                  <a:srgbClr val="FF0000"/>
                </a:solidFill>
              </a:rPr>
              <a:t> </a:t>
            </a:r>
            <a:r>
              <a:rPr lang="en-US" altLang="zh-CN" sz="3200" dirty="0">
                <a:solidFill>
                  <a:srgbClr val="FF0000"/>
                </a:solidFill>
              </a:rPr>
              <a:t>of</a:t>
            </a:r>
            <a:r>
              <a:rPr lang="zh-CN" altLang="en-US" sz="3200" dirty="0">
                <a:solidFill>
                  <a:srgbClr val="FF0000"/>
                </a:solidFill>
              </a:rPr>
              <a:t> </a:t>
            </a:r>
            <a:r>
              <a:rPr lang="en-US" altLang="zh-CN" sz="3200" dirty="0">
                <a:solidFill>
                  <a:srgbClr val="FF0000"/>
                </a:solidFill>
              </a:rPr>
              <a:t>Publication</a:t>
            </a:r>
            <a:r>
              <a:rPr lang="zh-CN" altLang="en-US" sz="3200" dirty="0">
                <a:solidFill>
                  <a:srgbClr val="FF0000"/>
                </a:solidFill>
              </a:rPr>
              <a:t> </a:t>
            </a:r>
            <a:r>
              <a:rPr lang="en-US" altLang="zh-CN" sz="3200" dirty="0">
                <a:solidFill>
                  <a:srgbClr val="FF0000"/>
                </a:solidFill>
              </a:rPr>
              <a:t>Bias)</a:t>
            </a:r>
            <a:endParaRPr lang="zh-CN" altLang="en-US" sz="3200" dirty="0">
              <a:solidFill>
                <a:srgbClr val="FF0000"/>
              </a:solidFill>
            </a:endParaRPr>
          </a:p>
        </p:txBody>
      </p:sp>
      <p:sp>
        <p:nvSpPr>
          <p:cNvPr id="27" name="TextBox 26">
            <a:extLst>
              <a:ext uri="{FF2B5EF4-FFF2-40B4-BE49-F238E27FC236}">
                <a16:creationId xmlns:a16="http://schemas.microsoft.com/office/drawing/2014/main" id="{10503283-D85D-B495-809C-4EE473E46643}"/>
              </a:ext>
            </a:extLst>
          </p:cNvPr>
          <p:cNvSpPr txBox="1"/>
          <p:nvPr/>
        </p:nvSpPr>
        <p:spPr>
          <a:xfrm>
            <a:off x="519351" y="1278376"/>
            <a:ext cx="10856573" cy="1274195"/>
          </a:xfrm>
          <a:prstGeom prst="rect">
            <a:avLst/>
          </a:prstGeom>
          <a:noFill/>
        </p:spPr>
        <p:txBody>
          <a:bodyPr wrap="square" rtlCol="0">
            <a:spAutoFit/>
          </a:bodyPr>
          <a:lstStyle/>
          <a:p>
            <a:pPr marL="687387" lvl="1" indent="-342900">
              <a:spcBef>
                <a:spcPct val="20000"/>
              </a:spcBef>
              <a:buClr>
                <a:schemeClr val="accent2"/>
              </a:buClr>
              <a:buSzPct val="60000"/>
              <a:buFont typeface="Wingdings" pitchFamily="2" charset="2"/>
              <a:buChar char="q"/>
            </a:pPr>
            <a:r>
              <a:rPr lang="en-AU"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Egger Regression</a:t>
            </a:r>
          </a:p>
          <a:p>
            <a:pPr marL="1127125" lvl="2" indent="-325438">
              <a:spcBef>
                <a:spcPct val="20000"/>
              </a:spcBef>
              <a:buClr>
                <a:schemeClr val="accent2"/>
              </a:buClr>
              <a:buSzPct val="60000"/>
              <a:buFont typeface="Wingdings" panose="05000000000000000000" pitchFamily="2" charset="2"/>
              <a:buChar char="Ø"/>
            </a:pPr>
            <a:r>
              <a:rPr lang="zh-CN" altLang="en-US" sz="2400" dirty="0">
                <a:solidFill>
                  <a:srgbClr val="000000"/>
                </a:solidFill>
                <a:effectLst/>
                <a:latin typeface="+mj-ea"/>
                <a:ea typeface="+mj-ea"/>
              </a:rPr>
              <a:t>量化漏斗图的不对称性，并进行统计检验</a:t>
            </a:r>
            <a:endParaRPr lang="en-AU" sz="2400" b="1" dirty="0">
              <a:solidFill>
                <a:srgbClr val="000000"/>
              </a:solidFill>
              <a:latin typeface="+mj-ea"/>
              <a:ea typeface="+mj-ea"/>
              <a:cs typeface="Times New Roman" panose="02020603050405020304" pitchFamily="18" charset="0"/>
            </a:endParaRPr>
          </a:p>
          <a:p>
            <a:pPr marL="1127125" lvl="2" indent="-325438">
              <a:spcBef>
                <a:spcPct val="20000"/>
              </a:spcBef>
              <a:buClr>
                <a:schemeClr val="accent2"/>
              </a:buClr>
              <a:buSzPct val="60000"/>
              <a:buFont typeface="Wingdings" panose="05000000000000000000" pitchFamily="2" charset="2"/>
              <a:buChar char="Ø"/>
            </a:pPr>
            <a:endParaRPr 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TextBox 2">
            <a:extLst>
              <a:ext uri="{FF2B5EF4-FFF2-40B4-BE49-F238E27FC236}">
                <a16:creationId xmlns:a16="http://schemas.microsoft.com/office/drawing/2014/main" id="{78133F59-9F09-8754-EF43-DCDCD9C2F347}"/>
              </a:ext>
            </a:extLst>
          </p:cNvPr>
          <p:cNvSpPr txBox="1"/>
          <p:nvPr/>
        </p:nvSpPr>
        <p:spPr>
          <a:xfrm>
            <a:off x="809524" y="4215228"/>
            <a:ext cx="4109228" cy="1631216"/>
          </a:xfrm>
          <a:prstGeom prst="rect">
            <a:avLst/>
          </a:prstGeom>
          <a:noFill/>
        </p:spPr>
        <p:txBody>
          <a:bodyPr wrap="square">
            <a:spAutoFit/>
          </a:bodyPr>
          <a:lstStyle/>
          <a:p>
            <a:r>
              <a:rPr lang="en-AU" sz="2000" dirty="0">
                <a:solidFill>
                  <a:schemeClr val="tx1"/>
                </a:solidFill>
                <a:effectLst/>
                <a:latin typeface="Times New Roman" panose="02020603050405020304" pitchFamily="18" charset="0"/>
                <a:cs typeface="Times New Roman" panose="02020603050405020304" pitchFamily="18" charset="0"/>
              </a:rPr>
              <a:t>We applied Egger linear regression method to further evaluate whether publication bias exists. The result shows that the funnel diagram is symmetric </a:t>
            </a:r>
            <a:r>
              <a:rPr lang="en-AU" sz="2000" i="1" dirty="0">
                <a:solidFill>
                  <a:srgbClr val="FF0000"/>
                </a:solidFill>
                <a:effectLst/>
                <a:latin typeface="Times New Roman" panose="02020603050405020304" pitchFamily="18" charset="0"/>
                <a:cs typeface="Times New Roman" panose="02020603050405020304" pitchFamily="18" charset="0"/>
              </a:rPr>
              <a:t>t</a:t>
            </a:r>
            <a:r>
              <a:rPr lang="en-AU" sz="2000" dirty="0">
                <a:solidFill>
                  <a:srgbClr val="FF0000"/>
                </a:solidFill>
                <a:effectLst/>
                <a:latin typeface="Times New Roman" panose="02020603050405020304" pitchFamily="18" charset="0"/>
                <a:cs typeface="Times New Roman" panose="02020603050405020304" pitchFamily="18" charset="0"/>
              </a:rPr>
              <a:t>(18)=.91, </a:t>
            </a:r>
            <a:r>
              <a:rPr lang="en-AU" sz="2000" i="1" dirty="0">
                <a:solidFill>
                  <a:srgbClr val="FF0000"/>
                </a:solidFill>
                <a:effectLst/>
                <a:latin typeface="Times New Roman" panose="02020603050405020304" pitchFamily="18" charset="0"/>
                <a:cs typeface="Times New Roman" panose="02020603050405020304" pitchFamily="18" charset="0"/>
              </a:rPr>
              <a:t>p</a:t>
            </a:r>
            <a:r>
              <a:rPr lang="en-AU" sz="2000" dirty="0">
                <a:solidFill>
                  <a:srgbClr val="FF0000"/>
                </a:solidFill>
                <a:effectLst/>
                <a:latin typeface="Times New Roman" panose="02020603050405020304" pitchFamily="18" charset="0"/>
                <a:cs typeface="Times New Roman" panose="02020603050405020304" pitchFamily="18" charset="0"/>
              </a:rPr>
              <a:t>=.375</a:t>
            </a:r>
            <a:r>
              <a:rPr lang="en-AU" sz="2000" dirty="0">
                <a:solidFill>
                  <a:schemeClr val="tx1"/>
                </a:solidFill>
                <a:effectLst/>
                <a:latin typeface="Times New Roman" panose="02020603050405020304" pitchFamily="18" charset="0"/>
                <a:cs typeface="Times New Roman" panose="02020603050405020304" pitchFamily="18" charset="0"/>
              </a:rPr>
              <a:t>. </a:t>
            </a:r>
            <a:endParaRPr lang="en-AU" dirty="0">
              <a:solidFill>
                <a:schemeClr val="tx1"/>
              </a:solidFill>
              <a:latin typeface="Times New Roman" panose="02020603050405020304" pitchFamily="18" charset="0"/>
              <a:cs typeface="Times New Roman" panose="02020603050405020304" pitchFamily="18" charset="0"/>
            </a:endParaRPr>
          </a:p>
        </p:txBody>
      </p:sp>
      <p:pic>
        <p:nvPicPr>
          <p:cNvPr id="5" name="Picture 4" descr="A black and white text&#10;&#10;Description automatically generated">
            <a:extLst>
              <a:ext uri="{FF2B5EF4-FFF2-40B4-BE49-F238E27FC236}">
                <a16:creationId xmlns:a16="http://schemas.microsoft.com/office/drawing/2014/main" id="{D6039219-8FAA-503A-54D0-20652DEE1CFE}"/>
              </a:ext>
            </a:extLst>
          </p:cNvPr>
          <p:cNvPicPr>
            <a:picLocks noChangeAspect="1"/>
          </p:cNvPicPr>
          <p:nvPr/>
        </p:nvPicPr>
        <p:blipFill>
          <a:blip r:embed="rId3"/>
          <a:stretch>
            <a:fillRect/>
          </a:stretch>
        </p:blipFill>
        <p:spPr>
          <a:xfrm>
            <a:off x="1065075" y="2302322"/>
            <a:ext cx="3674375" cy="589022"/>
          </a:xfrm>
          <a:prstGeom prst="rect">
            <a:avLst/>
          </a:prstGeom>
        </p:spPr>
      </p:pic>
      <p:pic>
        <p:nvPicPr>
          <p:cNvPr id="12" name="Picture 11" descr="A white background with black text&#10;&#10;Description automatically generated">
            <a:extLst>
              <a:ext uri="{FF2B5EF4-FFF2-40B4-BE49-F238E27FC236}">
                <a16:creationId xmlns:a16="http://schemas.microsoft.com/office/drawing/2014/main" id="{051A0358-474F-C3F9-8DAA-3A1EF0C9A10C}"/>
              </a:ext>
            </a:extLst>
          </p:cNvPr>
          <p:cNvPicPr>
            <a:picLocks noChangeAspect="1"/>
          </p:cNvPicPr>
          <p:nvPr/>
        </p:nvPicPr>
        <p:blipFill>
          <a:blip r:embed="rId4"/>
          <a:stretch>
            <a:fillRect/>
          </a:stretch>
        </p:blipFill>
        <p:spPr>
          <a:xfrm>
            <a:off x="4934937" y="2373173"/>
            <a:ext cx="6880353" cy="2111653"/>
          </a:xfrm>
          <a:prstGeom prst="rect">
            <a:avLst/>
          </a:prstGeom>
          <a:ln>
            <a:solidFill>
              <a:schemeClr val="tx1"/>
            </a:solidFill>
          </a:ln>
        </p:spPr>
      </p:pic>
      <p:sp>
        <p:nvSpPr>
          <p:cNvPr id="13" name="Rectangle 12">
            <a:extLst>
              <a:ext uri="{FF2B5EF4-FFF2-40B4-BE49-F238E27FC236}">
                <a16:creationId xmlns:a16="http://schemas.microsoft.com/office/drawing/2014/main" id="{6CC3CA1C-645F-D402-1EB1-13B6654F65CD}"/>
              </a:ext>
            </a:extLst>
          </p:cNvPr>
          <p:cNvSpPr/>
          <p:nvPr/>
        </p:nvSpPr>
        <p:spPr bwMode="auto">
          <a:xfrm>
            <a:off x="4827483" y="3703637"/>
            <a:ext cx="6548441" cy="345636"/>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cxnSp>
        <p:nvCxnSpPr>
          <p:cNvPr id="14" name="Straight Arrow Connector 13">
            <a:extLst>
              <a:ext uri="{FF2B5EF4-FFF2-40B4-BE49-F238E27FC236}">
                <a16:creationId xmlns:a16="http://schemas.microsoft.com/office/drawing/2014/main" id="{53083733-60E7-97C3-8E2C-2E7F1B43E3BB}"/>
              </a:ext>
            </a:extLst>
          </p:cNvPr>
          <p:cNvCxnSpPr>
            <a:cxnSpLocks/>
          </p:cNvCxnSpPr>
          <p:nvPr/>
        </p:nvCxnSpPr>
        <p:spPr bwMode="auto">
          <a:xfrm flipH="1">
            <a:off x="4290783" y="3703637"/>
            <a:ext cx="536700" cy="1875987"/>
          </a:xfrm>
          <a:prstGeom prst="straightConnector1">
            <a:avLst/>
          </a:prstGeom>
          <a:noFill/>
          <a:ln w="9525" cap="flat" cmpd="sng" algn="ctr">
            <a:solidFill>
              <a:srgbClr val="FF0000"/>
            </a:solidFill>
            <a:prstDash val="solid"/>
            <a:round/>
            <a:headEnd type="none" w="med" len="med"/>
            <a:tailEnd type="triangle"/>
          </a:ln>
        </p:spPr>
      </p:cxnSp>
    </p:spTree>
    <p:extLst>
      <p:ext uri="{BB962C8B-B14F-4D97-AF65-F5344CB8AC3E}">
        <p14:creationId xmlns:p14="http://schemas.microsoft.com/office/powerpoint/2010/main" val="770045828"/>
      </p:ext>
    </p:extLst>
  </p:cSld>
  <p:clrMapOvr>
    <a:masterClrMapping/>
  </p:clrMapOvr>
  <mc:AlternateContent xmlns:mc="http://schemas.openxmlformats.org/markup-compatibility/2006" xmlns:p14="http://schemas.microsoft.com/office/powerpoint/2010/main">
    <mc:Choice Requires="p14">
      <p:transition spd="slow" p14:dur="2000" advTm="840"/>
    </mc:Choice>
    <mc:Fallback xmlns="">
      <p:transition spd="slow" advTm="84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8466E60-3DB3-4CEC-8868-CF9DA1E7B89F}"/>
              </a:ext>
            </a:extLst>
          </p:cNvPr>
          <p:cNvSpPr>
            <a:spLocks noGrp="1" noChangeArrowheads="1"/>
          </p:cNvSpPr>
          <p:nvPr>
            <p:ph type="title"/>
          </p:nvPr>
        </p:nvSpPr>
        <p:spPr>
          <a:xfrm>
            <a:off x="812800" y="609600"/>
            <a:ext cx="10566400" cy="591968"/>
          </a:xfrm>
        </p:spPr>
        <p:txBody>
          <a:bodyPr/>
          <a:lstStyle/>
          <a:p>
            <a:r>
              <a:rPr lang="zh-CN" altLang="en-US" sz="3200" dirty="0">
                <a:solidFill>
                  <a:srgbClr val="FF0000"/>
                </a:solidFill>
              </a:rPr>
              <a:t>回顾元分析的基本流程</a:t>
            </a:r>
          </a:p>
        </p:txBody>
      </p:sp>
      <p:sp>
        <p:nvSpPr>
          <p:cNvPr id="40" name="Content Placeholder 1">
            <a:extLst>
              <a:ext uri="{FF2B5EF4-FFF2-40B4-BE49-F238E27FC236}">
                <a16:creationId xmlns:a16="http://schemas.microsoft.com/office/drawing/2014/main" id="{4A2C7D01-6584-19DB-FE66-78EA4A38D41A}"/>
              </a:ext>
            </a:extLst>
          </p:cNvPr>
          <p:cNvSpPr>
            <a:spLocks noGrp="1"/>
          </p:cNvSpPr>
          <p:nvPr>
            <p:ph idx="1"/>
          </p:nvPr>
        </p:nvSpPr>
        <p:spPr>
          <a:xfrm>
            <a:off x="796365" y="1355184"/>
            <a:ext cx="10464800" cy="1029999"/>
          </a:xfrm>
        </p:spPr>
        <p:txBody>
          <a:bodyPr/>
          <a:lstStyle/>
          <a:p>
            <a:r>
              <a:rPr lang="zh-CN" altLang="en-US" dirty="0"/>
              <a:t>“十步”固定流程</a:t>
            </a:r>
            <a:endParaRPr lang="en-AU" altLang="zh-CN" dirty="0"/>
          </a:p>
          <a:p>
            <a:endParaRPr lang="en-US" dirty="0"/>
          </a:p>
        </p:txBody>
      </p:sp>
      <p:grpSp>
        <p:nvGrpSpPr>
          <p:cNvPr id="42" name="Group 41">
            <a:extLst>
              <a:ext uri="{FF2B5EF4-FFF2-40B4-BE49-F238E27FC236}">
                <a16:creationId xmlns:a16="http://schemas.microsoft.com/office/drawing/2014/main" id="{AF091C79-F631-060E-0DBB-10BD9D2386A0}"/>
              </a:ext>
            </a:extLst>
          </p:cNvPr>
          <p:cNvGrpSpPr/>
          <p:nvPr/>
        </p:nvGrpSpPr>
        <p:grpSpPr>
          <a:xfrm>
            <a:off x="495164" y="2071809"/>
            <a:ext cx="10823780" cy="3815047"/>
            <a:chOff x="303144" y="1976236"/>
            <a:chExt cx="10823780" cy="3815047"/>
          </a:xfrm>
        </p:grpSpPr>
        <p:grpSp>
          <p:nvGrpSpPr>
            <p:cNvPr id="41" name="Group 40">
              <a:extLst>
                <a:ext uri="{FF2B5EF4-FFF2-40B4-BE49-F238E27FC236}">
                  <a16:creationId xmlns:a16="http://schemas.microsoft.com/office/drawing/2014/main" id="{DDD74C3D-E86D-02F5-6050-C67018F43F54}"/>
                </a:ext>
              </a:extLst>
            </p:cNvPr>
            <p:cNvGrpSpPr/>
            <p:nvPr/>
          </p:nvGrpSpPr>
          <p:grpSpPr>
            <a:xfrm>
              <a:off x="303144" y="1976236"/>
              <a:ext cx="10823780" cy="3403805"/>
              <a:chOff x="153342" y="2358627"/>
              <a:chExt cx="10823780" cy="3403805"/>
            </a:xfrm>
          </p:grpSpPr>
          <p:sp>
            <p:nvSpPr>
              <p:cNvPr id="17" name="Right Arrow 16">
                <a:extLst>
                  <a:ext uri="{FF2B5EF4-FFF2-40B4-BE49-F238E27FC236}">
                    <a16:creationId xmlns:a16="http://schemas.microsoft.com/office/drawing/2014/main" id="{22681D4F-0F95-BAE0-1C30-687F4CCBBC8D}"/>
                  </a:ext>
                </a:extLst>
              </p:cNvPr>
              <p:cNvSpPr/>
              <p:nvPr/>
            </p:nvSpPr>
            <p:spPr bwMode="auto">
              <a:xfrm rot="5400000">
                <a:off x="5615356" y="5263180"/>
                <a:ext cx="499252" cy="499252"/>
              </a:xfrm>
              <a:prstGeom prst="rightArrow">
                <a:avLst/>
              </a:prstGeom>
              <a:solidFill>
                <a:schemeClr val="accent1"/>
              </a:solid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dirty="0">
                  <a:ln>
                    <a:noFill/>
                  </a:ln>
                  <a:solidFill>
                    <a:srgbClr val="006699"/>
                  </a:solidFill>
                  <a:effectLst/>
                  <a:latin typeface="Palatino Linotype" panose="02040502050505030304" pitchFamily="18" charset="0"/>
                  <a:ea typeface="宋体" panose="02010600030101010101" pitchFamily="2" charset="-122"/>
                </a:endParaRPr>
              </a:p>
            </p:txBody>
          </p:sp>
          <p:grpSp>
            <p:nvGrpSpPr>
              <p:cNvPr id="5" name="Group 4">
                <a:extLst>
                  <a:ext uri="{FF2B5EF4-FFF2-40B4-BE49-F238E27FC236}">
                    <a16:creationId xmlns:a16="http://schemas.microsoft.com/office/drawing/2014/main" id="{52705ACC-A6A5-9AF9-B3DB-0459A63B79FF}"/>
                  </a:ext>
                </a:extLst>
              </p:cNvPr>
              <p:cNvGrpSpPr/>
              <p:nvPr/>
            </p:nvGrpSpPr>
            <p:grpSpPr>
              <a:xfrm>
                <a:off x="153342" y="2358627"/>
                <a:ext cx="10823780" cy="2846441"/>
                <a:chOff x="146455" y="1471493"/>
                <a:chExt cx="10823780" cy="2846441"/>
              </a:xfrm>
            </p:grpSpPr>
            <p:sp>
              <p:nvSpPr>
                <p:cNvPr id="15" name="Right Arrow 14">
                  <a:extLst>
                    <a:ext uri="{FF2B5EF4-FFF2-40B4-BE49-F238E27FC236}">
                      <a16:creationId xmlns:a16="http://schemas.microsoft.com/office/drawing/2014/main" id="{54A51934-81A9-8215-79CC-19F740606010}"/>
                    </a:ext>
                  </a:extLst>
                </p:cNvPr>
                <p:cNvSpPr/>
                <p:nvPr/>
              </p:nvSpPr>
              <p:spPr bwMode="auto">
                <a:xfrm>
                  <a:off x="8944830" y="1606588"/>
                  <a:ext cx="499252" cy="499252"/>
                </a:xfrm>
                <a:prstGeom prst="rightArrow">
                  <a:avLst/>
                </a:prstGeom>
                <a:solidFill>
                  <a:schemeClr val="accent1"/>
                </a:solid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dirty="0">
                    <a:ln>
                      <a:noFill/>
                    </a:ln>
                    <a:solidFill>
                      <a:srgbClr val="006699"/>
                    </a:solidFill>
                    <a:effectLst/>
                    <a:latin typeface="Palatino Linotype" panose="02040502050505030304" pitchFamily="18" charset="0"/>
                    <a:ea typeface="宋体" panose="02010600030101010101" pitchFamily="2" charset="-122"/>
                  </a:endParaRPr>
                </a:p>
              </p:txBody>
            </p:sp>
            <p:grpSp>
              <p:nvGrpSpPr>
                <p:cNvPr id="23" name="Group 22">
                  <a:extLst>
                    <a:ext uri="{FF2B5EF4-FFF2-40B4-BE49-F238E27FC236}">
                      <a16:creationId xmlns:a16="http://schemas.microsoft.com/office/drawing/2014/main" id="{7EB45383-1D42-1326-8F4D-AD4FF4B13721}"/>
                    </a:ext>
                  </a:extLst>
                </p:cNvPr>
                <p:cNvGrpSpPr/>
                <p:nvPr/>
              </p:nvGrpSpPr>
              <p:grpSpPr>
                <a:xfrm>
                  <a:off x="789478" y="1471493"/>
                  <a:ext cx="7997600" cy="769441"/>
                  <a:chOff x="940410" y="1420633"/>
                  <a:chExt cx="7997600" cy="769441"/>
                </a:xfrm>
              </p:grpSpPr>
              <p:sp>
                <p:nvSpPr>
                  <p:cNvPr id="3" name="Rectangle 2">
                    <a:extLst>
                      <a:ext uri="{FF2B5EF4-FFF2-40B4-BE49-F238E27FC236}">
                        <a16:creationId xmlns:a16="http://schemas.microsoft.com/office/drawing/2014/main" id="{33A5C215-064E-AB22-A47E-E6BB5681C6F2}"/>
                      </a:ext>
                    </a:extLst>
                  </p:cNvPr>
                  <p:cNvSpPr/>
                  <p:nvPr/>
                </p:nvSpPr>
                <p:spPr bwMode="auto">
                  <a:xfrm>
                    <a:off x="970985" y="1431992"/>
                    <a:ext cx="1399828" cy="710474"/>
                  </a:xfrm>
                  <a:prstGeom prst="rect">
                    <a:avLst/>
                  </a:prstGeom>
                  <a:no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4" name="Right Arrow 3">
                    <a:extLst>
                      <a:ext uri="{FF2B5EF4-FFF2-40B4-BE49-F238E27FC236}">
                        <a16:creationId xmlns:a16="http://schemas.microsoft.com/office/drawing/2014/main" id="{BE27E195-687C-CB9B-6342-7B7EE17B9AF5}"/>
                      </a:ext>
                    </a:extLst>
                  </p:cNvPr>
                  <p:cNvSpPr/>
                  <p:nvPr/>
                </p:nvSpPr>
                <p:spPr bwMode="auto">
                  <a:xfrm>
                    <a:off x="2540394" y="1538338"/>
                    <a:ext cx="499252" cy="499252"/>
                  </a:xfrm>
                  <a:prstGeom prst="rightArrow">
                    <a:avLst/>
                  </a:prstGeom>
                  <a:solidFill>
                    <a:schemeClr val="accent1"/>
                  </a:solid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dirty="0">
                      <a:ln>
                        <a:noFill/>
                      </a:ln>
                      <a:solidFill>
                        <a:srgbClr val="006699"/>
                      </a:solidFill>
                      <a:effectLst/>
                      <a:latin typeface="Palatino Linotype" panose="02040502050505030304" pitchFamily="18" charset="0"/>
                      <a:ea typeface="宋体" panose="02010600030101010101" pitchFamily="2" charset="-122"/>
                    </a:endParaRPr>
                  </a:p>
                </p:txBody>
              </p:sp>
              <p:sp>
                <p:nvSpPr>
                  <p:cNvPr id="6" name="TextBox 5">
                    <a:extLst>
                      <a:ext uri="{FF2B5EF4-FFF2-40B4-BE49-F238E27FC236}">
                        <a16:creationId xmlns:a16="http://schemas.microsoft.com/office/drawing/2014/main" id="{28A71255-9B6D-2F7F-9989-88E9F6FA1FFD}"/>
                      </a:ext>
                    </a:extLst>
                  </p:cNvPr>
                  <p:cNvSpPr txBox="1"/>
                  <p:nvPr/>
                </p:nvSpPr>
                <p:spPr>
                  <a:xfrm>
                    <a:off x="940410" y="1420633"/>
                    <a:ext cx="1467068" cy="769441"/>
                  </a:xfrm>
                  <a:prstGeom prst="rect">
                    <a:avLst/>
                  </a:prstGeom>
                  <a:noFill/>
                </p:spPr>
                <p:txBody>
                  <a:bodyPr wrap="none" rtlCol="0">
                    <a:spAutoFit/>
                  </a:bodyPr>
                  <a:lstStyle/>
                  <a:p>
                    <a:pPr algn="ctr">
                      <a:spcBef>
                        <a:spcPct val="20000"/>
                      </a:spcBef>
                      <a:buClr>
                        <a:schemeClr val="accent1"/>
                      </a:buClr>
                      <a:buSzPct val="65000"/>
                      <a:defRPr/>
                    </a:pPr>
                    <a:r>
                      <a:rPr lang="zh-CN" altLang="en-US" dirty="0">
                        <a:solidFill>
                          <a:srgbClr val="191B1F"/>
                        </a:solidFill>
                        <a:latin typeface="-apple-system"/>
                        <a:ea typeface="楷体" panose="02010609060101010101" pitchFamily="49" charset="-122"/>
                        <a:cs typeface="Times New Roman" panose="02020603050405020304" pitchFamily="18" charset="0"/>
                      </a:rPr>
                      <a:t>选题</a:t>
                    </a:r>
                    <a:r>
                      <a:rPr lang="en-US" altLang="zh-CN" dirty="0">
                        <a:solidFill>
                          <a:srgbClr val="191B1F"/>
                        </a:solidFill>
                        <a:latin typeface="STFangsong" panose="02010600040101010101" pitchFamily="2" charset="-122"/>
                        <a:ea typeface="STFangsong" panose="02010600040101010101" pitchFamily="2" charset="-122"/>
                        <a:cs typeface="Times New Roman" panose="02020603050405020304" pitchFamily="18" charset="0"/>
                      </a:rPr>
                      <a:t>&amp;</a:t>
                    </a:r>
                    <a:r>
                      <a:rPr lang="zh-CN" altLang="en-US" dirty="0">
                        <a:solidFill>
                          <a:srgbClr val="191B1F"/>
                        </a:solidFill>
                        <a:latin typeface="-apple-system"/>
                        <a:ea typeface="楷体" panose="02010609060101010101" pitchFamily="49" charset="-122"/>
                        <a:cs typeface="Times New Roman" panose="02020603050405020304" pitchFamily="18" charset="0"/>
                      </a:rPr>
                      <a:t> </a:t>
                    </a:r>
                    <a:endParaRPr lang="en-AU" altLang="zh-CN" dirty="0">
                      <a:solidFill>
                        <a:srgbClr val="191B1F"/>
                      </a:solidFill>
                      <a:latin typeface="-apple-system"/>
                      <a:ea typeface="楷体" panose="02010609060101010101" pitchFamily="49" charset="-122"/>
                      <a:cs typeface="Times New Roman" panose="02020603050405020304" pitchFamily="18" charset="0"/>
                    </a:endParaRPr>
                  </a:p>
                  <a:p>
                    <a:pPr algn="ctr">
                      <a:spcBef>
                        <a:spcPct val="20000"/>
                      </a:spcBef>
                      <a:buClr>
                        <a:schemeClr val="accent1"/>
                      </a:buClr>
                      <a:buSzPct val="65000"/>
                      <a:defRPr/>
                    </a:pPr>
                    <a:r>
                      <a:rPr lang="zh-CN" altLang="en-US" dirty="0">
                        <a:solidFill>
                          <a:srgbClr val="191B1F"/>
                        </a:solidFill>
                        <a:latin typeface="-apple-system"/>
                        <a:ea typeface="楷体" panose="02010609060101010101" pitchFamily="49" charset="-122"/>
                        <a:cs typeface="Times New Roman" panose="02020603050405020304" pitchFamily="18" charset="0"/>
                      </a:rPr>
                      <a:t>可行性分析</a:t>
                    </a:r>
                    <a:endParaRPr lang="en-US" dirty="0">
                      <a:solidFill>
                        <a:srgbClr val="191B1F"/>
                      </a:solidFill>
                      <a:latin typeface="-apple-system"/>
                      <a:ea typeface="楷体" panose="02010609060101010101" pitchFamily="49" charset="-122"/>
                      <a:cs typeface="Times New Roman" panose="02020603050405020304" pitchFamily="18" charset="0"/>
                    </a:endParaRPr>
                  </a:p>
                </p:txBody>
              </p:sp>
              <p:sp>
                <p:nvSpPr>
                  <p:cNvPr id="7" name="Rectangle 6">
                    <a:extLst>
                      <a:ext uri="{FF2B5EF4-FFF2-40B4-BE49-F238E27FC236}">
                        <a16:creationId xmlns:a16="http://schemas.microsoft.com/office/drawing/2014/main" id="{B36A99C9-6F3E-ED01-B072-E38A39C28151}"/>
                      </a:ext>
                    </a:extLst>
                  </p:cNvPr>
                  <p:cNvSpPr/>
                  <p:nvPr/>
                </p:nvSpPr>
                <p:spPr bwMode="auto">
                  <a:xfrm>
                    <a:off x="3162773" y="1431992"/>
                    <a:ext cx="1399828" cy="710474"/>
                  </a:xfrm>
                  <a:prstGeom prst="rect">
                    <a:avLst/>
                  </a:prstGeom>
                  <a:no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8" name="Right Arrow 7">
                    <a:extLst>
                      <a:ext uri="{FF2B5EF4-FFF2-40B4-BE49-F238E27FC236}">
                        <a16:creationId xmlns:a16="http://schemas.microsoft.com/office/drawing/2014/main" id="{D869BC15-57C9-3E0C-7C2F-F24C708E43C5}"/>
                      </a:ext>
                    </a:extLst>
                  </p:cNvPr>
                  <p:cNvSpPr/>
                  <p:nvPr/>
                </p:nvSpPr>
                <p:spPr bwMode="auto">
                  <a:xfrm>
                    <a:off x="4732182" y="1538338"/>
                    <a:ext cx="499252" cy="499252"/>
                  </a:xfrm>
                  <a:prstGeom prst="rightArrow">
                    <a:avLst/>
                  </a:prstGeom>
                  <a:solidFill>
                    <a:schemeClr val="accent1"/>
                  </a:solid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dirty="0">
                      <a:ln>
                        <a:noFill/>
                      </a:ln>
                      <a:solidFill>
                        <a:srgbClr val="006699"/>
                      </a:solidFill>
                      <a:effectLst/>
                      <a:latin typeface="Palatino Linotype" panose="02040502050505030304" pitchFamily="18" charset="0"/>
                      <a:ea typeface="宋体" panose="02010600030101010101" pitchFamily="2" charset="-122"/>
                    </a:endParaRPr>
                  </a:p>
                </p:txBody>
              </p:sp>
              <p:sp>
                <p:nvSpPr>
                  <p:cNvPr id="9" name="TextBox 8">
                    <a:extLst>
                      <a:ext uri="{FF2B5EF4-FFF2-40B4-BE49-F238E27FC236}">
                        <a16:creationId xmlns:a16="http://schemas.microsoft.com/office/drawing/2014/main" id="{5102D404-8AF3-1D53-2D15-75484D1E4AF7}"/>
                      </a:ext>
                    </a:extLst>
                  </p:cNvPr>
                  <p:cNvSpPr txBox="1"/>
                  <p:nvPr/>
                </p:nvSpPr>
                <p:spPr>
                  <a:xfrm>
                    <a:off x="3267350" y="1587174"/>
                    <a:ext cx="1234633" cy="400110"/>
                  </a:xfrm>
                  <a:prstGeom prst="rect">
                    <a:avLst/>
                  </a:prstGeom>
                  <a:noFill/>
                </p:spPr>
                <p:txBody>
                  <a:bodyPr wrap="none" rtlCol="0">
                    <a:spAutoFit/>
                  </a:bodyPr>
                  <a:lstStyle/>
                  <a:p>
                    <a:pPr>
                      <a:spcBef>
                        <a:spcPct val="20000"/>
                      </a:spcBef>
                      <a:buClr>
                        <a:schemeClr val="accent1"/>
                      </a:buClr>
                      <a:buSzPct val="65000"/>
                      <a:defRPr/>
                    </a:pPr>
                    <a:r>
                      <a:rPr lang="zh-CN" altLang="en-US" dirty="0">
                        <a:solidFill>
                          <a:srgbClr val="191B1F"/>
                        </a:solidFill>
                        <a:latin typeface="-apple-system"/>
                        <a:ea typeface="楷体" panose="02010609060101010101" pitchFamily="49" charset="-122"/>
                        <a:cs typeface="Times New Roman" panose="02020603050405020304" pitchFamily="18" charset="0"/>
                      </a:rPr>
                      <a:t>文献检索</a:t>
                    </a:r>
                    <a:endParaRPr lang="en-US" dirty="0">
                      <a:solidFill>
                        <a:srgbClr val="191B1F"/>
                      </a:solidFill>
                      <a:latin typeface="-apple-system"/>
                      <a:ea typeface="楷体" panose="02010609060101010101" pitchFamily="49" charset="-122"/>
                      <a:cs typeface="Times New Roman" panose="02020603050405020304" pitchFamily="18" charset="0"/>
                    </a:endParaRPr>
                  </a:p>
                </p:txBody>
              </p:sp>
              <p:sp>
                <p:nvSpPr>
                  <p:cNvPr id="10" name="Rectangle 9">
                    <a:extLst>
                      <a:ext uri="{FF2B5EF4-FFF2-40B4-BE49-F238E27FC236}">
                        <a16:creationId xmlns:a16="http://schemas.microsoft.com/office/drawing/2014/main" id="{E53D538B-5791-E8A8-C92A-11E6FD9E62D9}"/>
                      </a:ext>
                    </a:extLst>
                  </p:cNvPr>
                  <p:cNvSpPr/>
                  <p:nvPr/>
                </p:nvSpPr>
                <p:spPr bwMode="auto">
                  <a:xfrm>
                    <a:off x="5345162" y="1431992"/>
                    <a:ext cx="1399828" cy="710474"/>
                  </a:xfrm>
                  <a:prstGeom prst="rect">
                    <a:avLst/>
                  </a:prstGeom>
                  <a:no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11" name="Right Arrow 10">
                    <a:extLst>
                      <a:ext uri="{FF2B5EF4-FFF2-40B4-BE49-F238E27FC236}">
                        <a16:creationId xmlns:a16="http://schemas.microsoft.com/office/drawing/2014/main" id="{9EF51A96-D5BB-26C5-9BEC-4A76DAD7C3E2}"/>
                      </a:ext>
                    </a:extLst>
                  </p:cNvPr>
                  <p:cNvSpPr/>
                  <p:nvPr/>
                </p:nvSpPr>
                <p:spPr bwMode="auto">
                  <a:xfrm>
                    <a:off x="6914571" y="1538338"/>
                    <a:ext cx="499252" cy="499252"/>
                  </a:xfrm>
                  <a:prstGeom prst="rightArrow">
                    <a:avLst/>
                  </a:prstGeom>
                  <a:solidFill>
                    <a:schemeClr val="accent1"/>
                  </a:solid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dirty="0">
                      <a:ln>
                        <a:noFill/>
                      </a:ln>
                      <a:solidFill>
                        <a:srgbClr val="006699"/>
                      </a:solidFill>
                      <a:effectLst/>
                      <a:latin typeface="Palatino Linotype" panose="02040502050505030304" pitchFamily="18" charset="0"/>
                      <a:ea typeface="宋体" panose="02010600030101010101" pitchFamily="2" charset="-122"/>
                    </a:endParaRPr>
                  </a:p>
                </p:txBody>
              </p:sp>
              <p:sp>
                <p:nvSpPr>
                  <p:cNvPr id="12" name="TextBox 11">
                    <a:extLst>
                      <a:ext uri="{FF2B5EF4-FFF2-40B4-BE49-F238E27FC236}">
                        <a16:creationId xmlns:a16="http://schemas.microsoft.com/office/drawing/2014/main" id="{96976ADB-8F76-2A14-49A9-5A445CBF84FB}"/>
                      </a:ext>
                    </a:extLst>
                  </p:cNvPr>
                  <p:cNvSpPr txBox="1"/>
                  <p:nvPr/>
                </p:nvSpPr>
                <p:spPr>
                  <a:xfrm>
                    <a:off x="5403733" y="1587174"/>
                    <a:ext cx="1210588" cy="400110"/>
                  </a:xfrm>
                  <a:prstGeom prst="rect">
                    <a:avLst/>
                  </a:prstGeom>
                  <a:noFill/>
                </p:spPr>
                <p:txBody>
                  <a:bodyPr wrap="none" rtlCol="0">
                    <a:spAutoFit/>
                  </a:bodyPr>
                  <a:lstStyle/>
                  <a:p>
                    <a:pPr>
                      <a:spcBef>
                        <a:spcPct val="20000"/>
                      </a:spcBef>
                      <a:buClr>
                        <a:schemeClr val="accent1"/>
                      </a:buClr>
                      <a:buSzPct val="65000"/>
                      <a:defRPr/>
                    </a:pPr>
                    <a:r>
                      <a:rPr lang="zh-CN" altLang="en-US" dirty="0">
                        <a:solidFill>
                          <a:srgbClr val="191B1F"/>
                        </a:solidFill>
                        <a:latin typeface="-apple-system"/>
                        <a:ea typeface="楷体" panose="02010609060101010101" pitchFamily="49" charset="-122"/>
                        <a:cs typeface="Times New Roman" panose="02020603050405020304" pitchFamily="18" charset="0"/>
                      </a:rPr>
                      <a:t>文献筛选</a:t>
                    </a:r>
                    <a:endParaRPr lang="en-US" dirty="0">
                      <a:solidFill>
                        <a:srgbClr val="191B1F"/>
                      </a:solidFill>
                      <a:latin typeface="-apple-system"/>
                      <a:ea typeface="楷体" panose="02010609060101010101" pitchFamily="49" charset="-122"/>
                      <a:cs typeface="Times New Roman" panose="02020603050405020304" pitchFamily="18" charset="0"/>
                    </a:endParaRPr>
                  </a:p>
                </p:txBody>
              </p:sp>
              <p:sp>
                <p:nvSpPr>
                  <p:cNvPr id="14" name="Rectangle 13">
                    <a:extLst>
                      <a:ext uri="{FF2B5EF4-FFF2-40B4-BE49-F238E27FC236}">
                        <a16:creationId xmlns:a16="http://schemas.microsoft.com/office/drawing/2014/main" id="{A547B4FB-B4B1-A3FE-A28B-C28739513034}"/>
                      </a:ext>
                    </a:extLst>
                  </p:cNvPr>
                  <p:cNvSpPr/>
                  <p:nvPr/>
                </p:nvSpPr>
                <p:spPr bwMode="auto">
                  <a:xfrm>
                    <a:off x="7538182" y="1431992"/>
                    <a:ext cx="1399828" cy="710474"/>
                  </a:xfrm>
                  <a:prstGeom prst="rect">
                    <a:avLst/>
                  </a:prstGeom>
                  <a:no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16" name="TextBox 15">
                    <a:extLst>
                      <a:ext uri="{FF2B5EF4-FFF2-40B4-BE49-F238E27FC236}">
                        <a16:creationId xmlns:a16="http://schemas.microsoft.com/office/drawing/2014/main" id="{36485D1D-C8ED-19A8-F200-C977C2C95C0E}"/>
                      </a:ext>
                    </a:extLst>
                  </p:cNvPr>
                  <p:cNvSpPr txBox="1"/>
                  <p:nvPr/>
                </p:nvSpPr>
                <p:spPr>
                  <a:xfrm>
                    <a:off x="7617296" y="1587174"/>
                    <a:ext cx="1210588" cy="400110"/>
                  </a:xfrm>
                  <a:prstGeom prst="rect">
                    <a:avLst/>
                  </a:prstGeom>
                  <a:noFill/>
                </p:spPr>
                <p:txBody>
                  <a:bodyPr wrap="none" rtlCol="0">
                    <a:spAutoFit/>
                  </a:bodyPr>
                  <a:lstStyle/>
                  <a:p>
                    <a:pPr>
                      <a:spcBef>
                        <a:spcPct val="20000"/>
                      </a:spcBef>
                      <a:buClr>
                        <a:schemeClr val="accent1"/>
                      </a:buClr>
                      <a:buSzPct val="65000"/>
                      <a:defRPr/>
                    </a:pPr>
                    <a:r>
                      <a:rPr lang="zh-CN" altLang="en-US" dirty="0">
                        <a:solidFill>
                          <a:srgbClr val="191B1F"/>
                        </a:solidFill>
                        <a:latin typeface="-apple-system"/>
                        <a:ea typeface="楷体" panose="02010609060101010101" pitchFamily="49" charset="-122"/>
                        <a:cs typeface="Times New Roman" panose="02020603050405020304" pitchFamily="18" charset="0"/>
                      </a:rPr>
                      <a:t>文献编码</a:t>
                    </a:r>
                    <a:endParaRPr lang="en-US" dirty="0">
                      <a:solidFill>
                        <a:srgbClr val="191B1F"/>
                      </a:solidFill>
                      <a:latin typeface="-apple-system"/>
                      <a:ea typeface="楷体" panose="02010609060101010101" pitchFamily="49" charset="-122"/>
                      <a:cs typeface="Times New Roman" panose="02020603050405020304" pitchFamily="18" charset="0"/>
                    </a:endParaRPr>
                  </a:p>
                </p:txBody>
              </p:sp>
            </p:grpSp>
            <p:cxnSp>
              <p:nvCxnSpPr>
                <p:cNvPr id="19" name="Straight Connector 18">
                  <a:extLst>
                    <a:ext uri="{FF2B5EF4-FFF2-40B4-BE49-F238E27FC236}">
                      <a16:creationId xmlns:a16="http://schemas.microsoft.com/office/drawing/2014/main" id="{C787791B-2458-F298-9736-6DA8774FB8A2}"/>
                    </a:ext>
                  </a:extLst>
                </p:cNvPr>
                <p:cNvCxnSpPr>
                  <a:cxnSpLocks/>
                </p:cNvCxnSpPr>
                <p:nvPr/>
              </p:nvCxnSpPr>
              <p:spPr bwMode="auto">
                <a:xfrm>
                  <a:off x="3011841" y="2392092"/>
                  <a:ext cx="7903920" cy="0"/>
                </a:xfrm>
                <a:prstGeom prst="line">
                  <a:avLst/>
                </a:prstGeom>
                <a:noFill/>
                <a:ln w="9525" cap="flat" cmpd="sng" algn="ctr">
                  <a:solidFill>
                    <a:schemeClr val="accent1"/>
                  </a:solidFill>
                  <a:prstDash val="solid"/>
                  <a:round/>
                  <a:headEnd type="none" w="med" len="med"/>
                  <a:tailEnd type="none" w="med" len="med"/>
                </a:ln>
              </p:spPr>
            </p:cxnSp>
            <p:sp>
              <p:nvSpPr>
                <p:cNvPr id="21" name="TextBox 20">
                  <a:extLst>
                    <a:ext uri="{FF2B5EF4-FFF2-40B4-BE49-F238E27FC236}">
                      <a16:creationId xmlns:a16="http://schemas.microsoft.com/office/drawing/2014/main" id="{CBCE8E8C-6A20-C85C-8607-D3AB6430A998}"/>
                    </a:ext>
                  </a:extLst>
                </p:cNvPr>
                <p:cNvSpPr txBox="1"/>
                <p:nvPr/>
              </p:nvSpPr>
              <p:spPr>
                <a:xfrm>
                  <a:off x="5728551" y="2444530"/>
                  <a:ext cx="1723549" cy="400110"/>
                </a:xfrm>
                <a:prstGeom prst="rect">
                  <a:avLst/>
                </a:prstGeom>
                <a:noFill/>
              </p:spPr>
              <p:txBody>
                <a:bodyPr wrap="none" rtlCol="0">
                  <a:spAutoFit/>
                </a:bodyPr>
                <a:lstStyle/>
                <a:p>
                  <a:r>
                    <a:rPr lang="en-US" dirty="0"/>
                    <a:t>数据收集阶段</a:t>
                  </a:r>
                </a:p>
              </p:txBody>
            </p:sp>
            <p:sp>
              <p:nvSpPr>
                <p:cNvPr id="26" name="Rectangle 25">
                  <a:extLst>
                    <a:ext uri="{FF2B5EF4-FFF2-40B4-BE49-F238E27FC236}">
                      <a16:creationId xmlns:a16="http://schemas.microsoft.com/office/drawing/2014/main" id="{7260312F-E2A6-72C1-C509-3030291023AF}"/>
                    </a:ext>
                  </a:extLst>
                </p:cNvPr>
                <p:cNvSpPr/>
                <p:nvPr/>
              </p:nvSpPr>
              <p:spPr bwMode="auto">
                <a:xfrm>
                  <a:off x="9515933" y="1480049"/>
                  <a:ext cx="1399828" cy="710474"/>
                </a:xfrm>
                <a:prstGeom prst="rect">
                  <a:avLst/>
                </a:prstGeom>
                <a:no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27" name="Right Arrow 26">
                  <a:extLst>
                    <a:ext uri="{FF2B5EF4-FFF2-40B4-BE49-F238E27FC236}">
                      <a16:creationId xmlns:a16="http://schemas.microsoft.com/office/drawing/2014/main" id="{5889F511-F3F3-DD52-93AD-A7B52BA1E537}"/>
                    </a:ext>
                  </a:extLst>
                </p:cNvPr>
                <p:cNvSpPr/>
                <p:nvPr/>
              </p:nvSpPr>
              <p:spPr bwMode="auto">
                <a:xfrm>
                  <a:off x="146455" y="3013720"/>
                  <a:ext cx="499252" cy="499252"/>
                </a:xfrm>
                <a:prstGeom prst="rightArrow">
                  <a:avLst/>
                </a:prstGeom>
                <a:solidFill>
                  <a:schemeClr val="accent1"/>
                </a:solid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dirty="0">
                    <a:ln>
                      <a:noFill/>
                    </a:ln>
                    <a:solidFill>
                      <a:srgbClr val="006699"/>
                    </a:solidFill>
                    <a:effectLst/>
                    <a:latin typeface="Palatino Linotype" panose="02040502050505030304" pitchFamily="18" charset="0"/>
                    <a:ea typeface="宋体" panose="02010600030101010101" pitchFamily="2" charset="-122"/>
                  </a:endParaRPr>
                </a:p>
              </p:txBody>
            </p:sp>
            <p:sp>
              <p:nvSpPr>
                <p:cNvPr id="28" name="TextBox 27">
                  <a:extLst>
                    <a:ext uri="{FF2B5EF4-FFF2-40B4-BE49-F238E27FC236}">
                      <a16:creationId xmlns:a16="http://schemas.microsoft.com/office/drawing/2014/main" id="{31EC4BCA-DB4F-E8C9-0E03-D7285AAAC7EE}"/>
                    </a:ext>
                  </a:extLst>
                </p:cNvPr>
                <p:cNvSpPr txBox="1"/>
                <p:nvPr/>
              </p:nvSpPr>
              <p:spPr>
                <a:xfrm>
                  <a:off x="9487605" y="1646138"/>
                  <a:ext cx="1467068" cy="400110"/>
                </a:xfrm>
                <a:prstGeom prst="rect">
                  <a:avLst/>
                </a:prstGeom>
                <a:noFill/>
              </p:spPr>
              <p:txBody>
                <a:bodyPr wrap="none" rtlCol="0">
                  <a:spAutoFit/>
                </a:bodyPr>
                <a:lstStyle/>
                <a:p>
                  <a:pPr>
                    <a:spcBef>
                      <a:spcPct val="20000"/>
                    </a:spcBef>
                    <a:buClr>
                      <a:schemeClr val="accent1"/>
                    </a:buClr>
                    <a:buSzPct val="65000"/>
                    <a:defRPr/>
                  </a:pPr>
                  <a:r>
                    <a:rPr lang="zh-CN" altLang="en-US" dirty="0">
                      <a:solidFill>
                        <a:srgbClr val="191B1F"/>
                      </a:solidFill>
                      <a:latin typeface="-apple-system"/>
                      <a:ea typeface="楷体" panose="02010609060101010101" pitchFamily="49" charset="-122"/>
                      <a:cs typeface="Times New Roman" panose="02020603050405020304" pitchFamily="18" charset="0"/>
                    </a:rPr>
                    <a:t>效应量转化</a:t>
                  </a:r>
                  <a:endParaRPr lang="en-US" dirty="0">
                    <a:solidFill>
                      <a:srgbClr val="191B1F"/>
                    </a:solidFill>
                    <a:latin typeface="-apple-system"/>
                    <a:ea typeface="楷体" panose="02010609060101010101" pitchFamily="49" charset="-122"/>
                    <a:cs typeface="Times New Roman" panose="02020603050405020304" pitchFamily="18" charset="0"/>
                  </a:endParaRPr>
                </a:p>
              </p:txBody>
            </p:sp>
            <p:sp>
              <p:nvSpPr>
                <p:cNvPr id="29" name="Rectangle 28">
                  <a:extLst>
                    <a:ext uri="{FF2B5EF4-FFF2-40B4-BE49-F238E27FC236}">
                      <a16:creationId xmlns:a16="http://schemas.microsoft.com/office/drawing/2014/main" id="{F21D1CB5-716D-2923-E617-0E932CD04374}"/>
                    </a:ext>
                  </a:extLst>
                </p:cNvPr>
                <p:cNvSpPr/>
                <p:nvPr/>
              </p:nvSpPr>
              <p:spPr bwMode="auto">
                <a:xfrm>
                  <a:off x="768834" y="2907374"/>
                  <a:ext cx="1399828" cy="710474"/>
                </a:xfrm>
                <a:prstGeom prst="rect">
                  <a:avLst/>
                </a:prstGeom>
                <a:no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31" name="Right Arrow 30">
                  <a:extLst>
                    <a:ext uri="{FF2B5EF4-FFF2-40B4-BE49-F238E27FC236}">
                      <a16:creationId xmlns:a16="http://schemas.microsoft.com/office/drawing/2014/main" id="{3530E8FE-0CAD-1B63-5AB5-2EAA7A7E7F0F}"/>
                    </a:ext>
                  </a:extLst>
                </p:cNvPr>
                <p:cNvSpPr/>
                <p:nvPr/>
              </p:nvSpPr>
              <p:spPr bwMode="auto">
                <a:xfrm>
                  <a:off x="2338243" y="3013720"/>
                  <a:ext cx="499252" cy="499252"/>
                </a:xfrm>
                <a:prstGeom prst="rightArrow">
                  <a:avLst/>
                </a:prstGeom>
                <a:solidFill>
                  <a:schemeClr val="accent1"/>
                </a:solid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dirty="0">
                    <a:ln>
                      <a:noFill/>
                    </a:ln>
                    <a:solidFill>
                      <a:srgbClr val="006699"/>
                    </a:solidFill>
                    <a:effectLst/>
                    <a:latin typeface="Palatino Linotype" panose="02040502050505030304" pitchFamily="18" charset="0"/>
                    <a:ea typeface="宋体" panose="02010600030101010101" pitchFamily="2" charset="-122"/>
                  </a:endParaRPr>
                </a:p>
              </p:txBody>
            </p:sp>
            <p:sp>
              <p:nvSpPr>
                <p:cNvPr id="32" name="TextBox 31">
                  <a:extLst>
                    <a:ext uri="{FF2B5EF4-FFF2-40B4-BE49-F238E27FC236}">
                      <a16:creationId xmlns:a16="http://schemas.microsoft.com/office/drawing/2014/main" id="{18C72333-FA4E-72FF-6244-961600B1024B}"/>
                    </a:ext>
                  </a:extLst>
                </p:cNvPr>
                <p:cNvSpPr txBox="1"/>
                <p:nvPr/>
              </p:nvSpPr>
              <p:spPr>
                <a:xfrm>
                  <a:off x="729923" y="3062556"/>
                  <a:ext cx="1467068" cy="400110"/>
                </a:xfrm>
                <a:prstGeom prst="rect">
                  <a:avLst/>
                </a:prstGeom>
                <a:noFill/>
              </p:spPr>
              <p:txBody>
                <a:bodyPr wrap="none" rtlCol="0">
                  <a:spAutoFit/>
                </a:bodyPr>
                <a:lstStyle/>
                <a:p>
                  <a:pPr>
                    <a:spcBef>
                      <a:spcPct val="20000"/>
                    </a:spcBef>
                    <a:buClr>
                      <a:schemeClr val="accent1"/>
                    </a:buClr>
                    <a:buSzPct val="65000"/>
                    <a:defRPr/>
                  </a:pPr>
                  <a:r>
                    <a:rPr lang="zh-CN" altLang="en-US" dirty="0">
                      <a:solidFill>
                        <a:srgbClr val="191B1F"/>
                      </a:solidFill>
                      <a:latin typeface="-apple-system"/>
                      <a:ea typeface="楷体" panose="02010609060101010101" pitchFamily="49" charset="-122"/>
                      <a:cs typeface="Times New Roman" panose="02020603050405020304" pitchFamily="18" charset="0"/>
                    </a:rPr>
                    <a:t>综合效应量</a:t>
                  </a:r>
                  <a:endParaRPr lang="en-US" dirty="0">
                    <a:solidFill>
                      <a:srgbClr val="191B1F"/>
                    </a:solidFill>
                    <a:latin typeface="-apple-system"/>
                    <a:ea typeface="楷体" panose="02010609060101010101" pitchFamily="49" charset="-122"/>
                    <a:cs typeface="Times New Roman" panose="02020603050405020304" pitchFamily="18" charset="0"/>
                  </a:endParaRPr>
                </a:p>
              </p:txBody>
            </p:sp>
            <p:sp>
              <p:nvSpPr>
                <p:cNvPr id="33" name="Rectangle 32">
                  <a:extLst>
                    <a:ext uri="{FF2B5EF4-FFF2-40B4-BE49-F238E27FC236}">
                      <a16:creationId xmlns:a16="http://schemas.microsoft.com/office/drawing/2014/main" id="{6ABB84E6-FF19-D423-BCAE-E3F7A608E9CF}"/>
                    </a:ext>
                  </a:extLst>
                </p:cNvPr>
                <p:cNvSpPr/>
                <p:nvPr/>
              </p:nvSpPr>
              <p:spPr bwMode="auto">
                <a:xfrm>
                  <a:off x="2951223" y="2907374"/>
                  <a:ext cx="1399828" cy="710474"/>
                </a:xfrm>
                <a:prstGeom prst="rect">
                  <a:avLst/>
                </a:prstGeom>
                <a:no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34" name="Right Arrow 33">
                  <a:extLst>
                    <a:ext uri="{FF2B5EF4-FFF2-40B4-BE49-F238E27FC236}">
                      <a16:creationId xmlns:a16="http://schemas.microsoft.com/office/drawing/2014/main" id="{4D9114AB-158C-D33E-922F-DF64A1E65BA9}"/>
                    </a:ext>
                  </a:extLst>
                </p:cNvPr>
                <p:cNvSpPr/>
                <p:nvPr/>
              </p:nvSpPr>
              <p:spPr bwMode="auto">
                <a:xfrm>
                  <a:off x="6818113" y="3035257"/>
                  <a:ext cx="499252" cy="499252"/>
                </a:xfrm>
                <a:prstGeom prst="rightArrow">
                  <a:avLst/>
                </a:prstGeom>
                <a:solidFill>
                  <a:schemeClr val="accent1"/>
                </a:solid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dirty="0">
                    <a:ln>
                      <a:noFill/>
                    </a:ln>
                    <a:solidFill>
                      <a:srgbClr val="006699"/>
                    </a:solidFill>
                    <a:effectLst/>
                    <a:latin typeface="Palatino Linotype" panose="02040502050505030304" pitchFamily="18" charset="0"/>
                    <a:ea typeface="宋体" panose="02010600030101010101" pitchFamily="2" charset="-122"/>
                  </a:endParaRPr>
                </a:p>
              </p:txBody>
            </p:sp>
            <p:sp>
              <p:nvSpPr>
                <p:cNvPr id="35" name="TextBox 34">
                  <a:extLst>
                    <a:ext uri="{FF2B5EF4-FFF2-40B4-BE49-F238E27FC236}">
                      <a16:creationId xmlns:a16="http://schemas.microsoft.com/office/drawing/2014/main" id="{67066421-B9DF-72C5-2EB6-F81AADD8C886}"/>
                    </a:ext>
                  </a:extLst>
                </p:cNvPr>
                <p:cNvSpPr txBox="1"/>
                <p:nvPr/>
              </p:nvSpPr>
              <p:spPr>
                <a:xfrm>
                  <a:off x="5180087" y="3070864"/>
                  <a:ext cx="1516762" cy="400110"/>
                </a:xfrm>
                <a:prstGeom prst="rect">
                  <a:avLst/>
                </a:prstGeom>
                <a:noFill/>
              </p:spPr>
              <p:txBody>
                <a:bodyPr wrap="none" rtlCol="0">
                  <a:spAutoFit/>
                </a:bodyPr>
                <a:lstStyle/>
                <a:p>
                  <a:pPr>
                    <a:spcBef>
                      <a:spcPct val="20000"/>
                    </a:spcBef>
                    <a:buClr>
                      <a:schemeClr val="accent1"/>
                    </a:buClr>
                    <a:buSzPct val="65000"/>
                    <a:defRPr/>
                  </a:pPr>
                  <a:r>
                    <a:rPr lang="zh-CN" altLang="en-US" dirty="0">
                      <a:solidFill>
                        <a:srgbClr val="191B1F"/>
                      </a:solidFill>
                      <a:latin typeface="-apple-system"/>
                      <a:ea typeface="楷体" panose="02010609060101010101" pitchFamily="49" charset="-122"/>
                      <a:cs typeface="Times New Roman" panose="02020603050405020304" pitchFamily="18" charset="0"/>
                    </a:rPr>
                    <a:t>敏感性分析</a:t>
                  </a:r>
                  <a:endParaRPr lang="en-US" dirty="0">
                    <a:solidFill>
                      <a:srgbClr val="191B1F"/>
                    </a:solidFill>
                    <a:latin typeface="-apple-system"/>
                    <a:ea typeface="楷体" panose="02010609060101010101" pitchFamily="49" charset="-122"/>
                    <a:cs typeface="Times New Roman" panose="02020603050405020304" pitchFamily="18" charset="0"/>
                  </a:endParaRPr>
                </a:p>
              </p:txBody>
            </p:sp>
            <p:sp>
              <p:nvSpPr>
                <p:cNvPr id="36" name="Rectangle 35">
                  <a:extLst>
                    <a:ext uri="{FF2B5EF4-FFF2-40B4-BE49-F238E27FC236}">
                      <a16:creationId xmlns:a16="http://schemas.microsoft.com/office/drawing/2014/main" id="{19B9A9CD-7758-7585-E459-B2B5CA9C286B}"/>
                    </a:ext>
                  </a:extLst>
                </p:cNvPr>
                <p:cNvSpPr/>
                <p:nvPr/>
              </p:nvSpPr>
              <p:spPr bwMode="auto">
                <a:xfrm>
                  <a:off x="7441724" y="2928911"/>
                  <a:ext cx="1399828" cy="710474"/>
                </a:xfrm>
                <a:prstGeom prst="rect">
                  <a:avLst/>
                </a:prstGeom>
                <a:no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37" name="TextBox 36">
                  <a:extLst>
                    <a:ext uri="{FF2B5EF4-FFF2-40B4-BE49-F238E27FC236}">
                      <a16:creationId xmlns:a16="http://schemas.microsoft.com/office/drawing/2014/main" id="{F57A3706-89B7-07C9-3D83-98E906AF8BEE}"/>
                    </a:ext>
                  </a:extLst>
                </p:cNvPr>
                <p:cNvSpPr txBox="1"/>
                <p:nvPr/>
              </p:nvSpPr>
              <p:spPr>
                <a:xfrm>
                  <a:off x="7510891" y="2971517"/>
                  <a:ext cx="1320714" cy="646331"/>
                </a:xfrm>
                <a:prstGeom prst="rect">
                  <a:avLst/>
                </a:prstGeom>
                <a:noFill/>
              </p:spPr>
              <p:txBody>
                <a:bodyPr wrap="square" rtlCol="0">
                  <a:spAutoFit/>
                </a:bodyPr>
                <a:lstStyle/>
                <a:p>
                  <a:pPr algn="ctr">
                    <a:spcBef>
                      <a:spcPct val="20000"/>
                    </a:spcBef>
                    <a:buClr>
                      <a:schemeClr val="accent1"/>
                    </a:buClr>
                    <a:buSzPct val="65000"/>
                    <a:defRPr/>
                  </a:pPr>
                  <a:r>
                    <a:rPr lang="zh-CN" altLang="en-US" sz="1800" dirty="0">
                      <a:solidFill>
                        <a:srgbClr val="191B1F"/>
                      </a:solidFill>
                      <a:latin typeface="-apple-system"/>
                      <a:ea typeface="楷体" panose="02010609060101010101" pitchFamily="49" charset="-122"/>
                      <a:cs typeface="Times New Roman" panose="02020603050405020304" pitchFamily="18" charset="0"/>
                    </a:rPr>
                    <a:t>调节效应检验</a:t>
                  </a:r>
                  <a:endParaRPr lang="en-US" sz="1800" dirty="0">
                    <a:solidFill>
                      <a:srgbClr val="191B1F"/>
                    </a:solidFill>
                    <a:latin typeface="-apple-system"/>
                    <a:ea typeface="楷体" panose="02010609060101010101" pitchFamily="49" charset="-122"/>
                    <a:cs typeface="Times New Roman" panose="02020603050405020304" pitchFamily="18" charset="0"/>
                  </a:endParaRPr>
                </a:p>
              </p:txBody>
            </p:sp>
            <p:cxnSp>
              <p:nvCxnSpPr>
                <p:cNvPr id="38" name="Straight Connector 37">
                  <a:extLst>
                    <a:ext uri="{FF2B5EF4-FFF2-40B4-BE49-F238E27FC236}">
                      <a16:creationId xmlns:a16="http://schemas.microsoft.com/office/drawing/2014/main" id="{3563A0AA-CB21-5CD2-7B06-7552A92A9FBD}"/>
                    </a:ext>
                  </a:extLst>
                </p:cNvPr>
                <p:cNvCxnSpPr>
                  <a:cxnSpLocks/>
                </p:cNvCxnSpPr>
                <p:nvPr/>
              </p:nvCxnSpPr>
              <p:spPr bwMode="auto">
                <a:xfrm>
                  <a:off x="729923" y="3807549"/>
                  <a:ext cx="10240312" cy="0"/>
                </a:xfrm>
                <a:prstGeom prst="line">
                  <a:avLst/>
                </a:prstGeom>
                <a:noFill/>
                <a:ln w="9525" cap="flat" cmpd="sng" algn="ctr">
                  <a:solidFill>
                    <a:schemeClr val="accent1"/>
                  </a:solidFill>
                  <a:prstDash val="solid"/>
                  <a:round/>
                  <a:headEnd type="none" w="med" len="med"/>
                  <a:tailEnd type="none" w="med" len="med"/>
                </a:ln>
              </p:spPr>
            </p:cxnSp>
            <p:sp>
              <p:nvSpPr>
                <p:cNvPr id="39" name="TextBox 38">
                  <a:extLst>
                    <a:ext uri="{FF2B5EF4-FFF2-40B4-BE49-F238E27FC236}">
                      <a16:creationId xmlns:a16="http://schemas.microsoft.com/office/drawing/2014/main" id="{D1561B1F-BF57-B7AC-0BF2-193E81665568}"/>
                    </a:ext>
                  </a:extLst>
                </p:cNvPr>
                <p:cNvSpPr txBox="1"/>
                <p:nvPr/>
              </p:nvSpPr>
              <p:spPr>
                <a:xfrm>
                  <a:off x="5080502" y="3917824"/>
                  <a:ext cx="1723549" cy="400110"/>
                </a:xfrm>
                <a:prstGeom prst="rect">
                  <a:avLst/>
                </a:prstGeom>
                <a:noFill/>
              </p:spPr>
              <p:txBody>
                <a:bodyPr wrap="none" rtlCol="0">
                  <a:spAutoFit/>
                </a:bodyPr>
                <a:lstStyle/>
                <a:p>
                  <a:r>
                    <a:rPr lang="en-US" dirty="0"/>
                    <a:t>数据分析阶段</a:t>
                  </a:r>
                </a:p>
              </p:txBody>
            </p:sp>
            <p:sp>
              <p:nvSpPr>
                <p:cNvPr id="43" name="Right Arrow 42">
                  <a:extLst>
                    <a:ext uri="{FF2B5EF4-FFF2-40B4-BE49-F238E27FC236}">
                      <a16:creationId xmlns:a16="http://schemas.microsoft.com/office/drawing/2014/main" id="{6608E8ED-4801-2DFD-8C6E-144322810E2E}"/>
                    </a:ext>
                  </a:extLst>
                </p:cNvPr>
                <p:cNvSpPr/>
                <p:nvPr/>
              </p:nvSpPr>
              <p:spPr bwMode="auto">
                <a:xfrm>
                  <a:off x="8985007" y="3045429"/>
                  <a:ext cx="499252" cy="499252"/>
                </a:xfrm>
                <a:prstGeom prst="rightArrow">
                  <a:avLst/>
                </a:prstGeom>
                <a:solidFill>
                  <a:schemeClr val="accent1"/>
                </a:solid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dirty="0">
                    <a:ln>
                      <a:noFill/>
                    </a:ln>
                    <a:solidFill>
                      <a:srgbClr val="006699"/>
                    </a:solidFill>
                    <a:effectLst/>
                    <a:latin typeface="Palatino Linotype" panose="02040502050505030304" pitchFamily="18" charset="0"/>
                    <a:ea typeface="宋体" panose="02010600030101010101" pitchFamily="2" charset="-122"/>
                  </a:endParaRPr>
                </a:p>
              </p:txBody>
            </p:sp>
            <p:sp>
              <p:nvSpPr>
                <p:cNvPr id="44" name="Rectangle 43">
                  <a:extLst>
                    <a:ext uri="{FF2B5EF4-FFF2-40B4-BE49-F238E27FC236}">
                      <a16:creationId xmlns:a16="http://schemas.microsoft.com/office/drawing/2014/main" id="{BD3967E4-2227-19D7-1E7F-792C208E76F3}"/>
                    </a:ext>
                  </a:extLst>
                </p:cNvPr>
                <p:cNvSpPr/>
                <p:nvPr/>
              </p:nvSpPr>
              <p:spPr bwMode="auto">
                <a:xfrm>
                  <a:off x="9570407" y="2928911"/>
                  <a:ext cx="1399828" cy="710474"/>
                </a:xfrm>
                <a:prstGeom prst="rect">
                  <a:avLst/>
                </a:prstGeom>
                <a:no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46" name="TextBox 45">
                  <a:extLst>
                    <a:ext uri="{FF2B5EF4-FFF2-40B4-BE49-F238E27FC236}">
                      <a16:creationId xmlns:a16="http://schemas.microsoft.com/office/drawing/2014/main" id="{F382554A-1AFC-4724-0918-BF30036AE88E}"/>
                    </a:ext>
                  </a:extLst>
                </p:cNvPr>
                <p:cNvSpPr txBox="1"/>
                <p:nvPr/>
              </p:nvSpPr>
              <p:spPr>
                <a:xfrm>
                  <a:off x="9616284" y="3086418"/>
                  <a:ext cx="1210588" cy="400110"/>
                </a:xfrm>
                <a:prstGeom prst="rect">
                  <a:avLst/>
                </a:prstGeom>
                <a:noFill/>
              </p:spPr>
              <p:txBody>
                <a:bodyPr wrap="none" rtlCol="0">
                  <a:spAutoFit/>
                </a:bodyPr>
                <a:lstStyle/>
                <a:p>
                  <a:pPr>
                    <a:spcBef>
                      <a:spcPct val="20000"/>
                    </a:spcBef>
                    <a:buClr>
                      <a:schemeClr val="accent1"/>
                    </a:buClr>
                    <a:buSzPct val="65000"/>
                    <a:defRPr/>
                  </a:pPr>
                  <a:r>
                    <a:rPr lang="zh-CN" altLang="en-US" dirty="0">
                      <a:solidFill>
                        <a:srgbClr val="191B1F"/>
                      </a:solidFill>
                      <a:latin typeface="-apple-system"/>
                      <a:ea typeface="楷体" panose="02010609060101010101" pitchFamily="49" charset="-122"/>
                      <a:cs typeface="Times New Roman" panose="02020603050405020304" pitchFamily="18" charset="0"/>
                    </a:rPr>
                    <a:t>发表偏倚</a:t>
                  </a:r>
                  <a:endParaRPr lang="en-US" dirty="0">
                    <a:solidFill>
                      <a:srgbClr val="191B1F"/>
                    </a:solidFill>
                    <a:latin typeface="-apple-system"/>
                    <a:ea typeface="楷体" panose="02010609060101010101" pitchFamily="49" charset="-122"/>
                    <a:cs typeface="Times New Roman" panose="02020603050405020304" pitchFamily="18" charset="0"/>
                  </a:endParaRPr>
                </a:p>
              </p:txBody>
            </p:sp>
          </p:grpSp>
        </p:grpSp>
        <p:sp>
          <p:nvSpPr>
            <p:cNvPr id="13" name="TextBox 12">
              <a:extLst>
                <a:ext uri="{FF2B5EF4-FFF2-40B4-BE49-F238E27FC236}">
                  <a16:creationId xmlns:a16="http://schemas.microsoft.com/office/drawing/2014/main" id="{F5F02C23-7EED-82E6-9BE0-AE91788BC8BE}"/>
                </a:ext>
              </a:extLst>
            </p:cNvPr>
            <p:cNvSpPr txBox="1"/>
            <p:nvPr/>
          </p:nvSpPr>
          <p:spPr>
            <a:xfrm>
              <a:off x="5439322" y="5391173"/>
              <a:ext cx="1210588" cy="400110"/>
            </a:xfrm>
            <a:prstGeom prst="rect">
              <a:avLst/>
            </a:prstGeom>
            <a:noFill/>
          </p:spPr>
          <p:txBody>
            <a:bodyPr wrap="none" rtlCol="0">
              <a:spAutoFit/>
            </a:bodyPr>
            <a:lstStyle/>
            <a:p>
              <a:pPr>
                <a:spcBef>
                  <a:spcPct val="20000"/>
                </a:spcBef>
                <a:buClr>
                  <a:schemeClr val="accent1"/>
                </a:buClr>
                <a:buSzPct val="65000"/>
                <a:defRPr/>
              </a:pPr>
              <a:r>
                <a:rPr lang="zh-CN" altLang="en-US" dirty="0"/>
                <a:t>结果报告</a:t>
              </a:r>
              <a:endParaRPr lang="en-US" dirty="0"/>
            </a:p>
          </p:txBody>
        </p:sp>
        <p:sp>
          <p:nvSpPr>
            <p:cNvPr id="18" name="Right Arrow 17">
              <a:extLst>
                <a:ext uri="{FF2B5EF4-FFF2-40B4-BE49-F238E27FC236}">
                  <a16:creationId xmlns:a16="http://schemas.microsoft.com/office/drawing/2014/main" id="{3110A650-7749-50C6-5057-F217961C7F0D}"/>
                </a:ext>
              </a:extLst>
            </p:cNvPr>
            <p:cNvSpPr/>
            <p:nvPr/>
          </p:nvSpPr>
          <p:spPr bwMode="auto">
            <a:xfrm>
              <a:off x="4748643" y="3476593"/>
              <a:ext cx="499252" cy="499252"/>
            </a:xfrm>
            <a:prstGeom prst="rightArrow">
              <a:avLst/>
            </a:prstGeom>
            <a:solidFill>
              <a:schemeClr val="accent1"/>
            </a:solid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dirty="0">
                <a:ln>
                  <a:noFill/>
                </a:ln>
                <a:solidFill>
                  <a:srgbClr val="006699"/>
                </a:solidFill>
                <a:effectLst/>
                <a:latin typeface="Palatino Linotype" panose="02040502050505030304" pitchFamily="18" charset="0"/>
                <a:ea typeface="宋体" panose="02010600030101010101" pitchFamily="2" charset="-122"/>
              </a:endParaRPr>
            </a:p>
          </p:txBody>
        </p:sp>
        <p:sp>
          <p:nvSpPr>
            <p:cNvPr id="20" name="Rectangle 19">
              <a:extLst>
                <a:ext uri="{FF2B5EF4-FFF2-40B4-BE49-F238E27FC236}">
                  <a16:creationId xmlns:a16="http://schemas.microsoft.com/office/drawing/2014/main" id="{F4B50CB4-EE9B-1521-0A03-33287AE56FB5}"/>
                </a:ext>
              </a:extLst>
            </p:cNvPr>
            <p:cNvSpPr/>
            <p:nvPr/>
          </p:nvSpPr>
          <p:spPr bwMode="auto">
            <a:xfrm>
              <a:off x="5344702" y="3414424"/>
              <a:ext cx="1399828" cy="710474"/>
            </a:xfrm>
            <a:prstGeom prst="rect">
              <a:avLst/>
            </a:prstGeom>
            <a:no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22" name="TextBox 21">
              <a:extLst>
                <a:ext uri="{FF2B5EF4-FFF2-40B4-BE49-F238E27FC236}">
                  <a16:creationId xmlns:a16="http://schemas.microsoft.com/office/drawing/2014/main" id="{EF8DE15D-8802-D368-6E32-7BF10D70F1AD}"/>
                </a:ext>
              </a:extLst>
            </p:cNvPr>
            <p:cNvSpPr txBox="1"/>
            <p:nvPr/>
          </p:nvSpPr>
          <p:spPr>
            <a:xfrm>
              <a:off x="3051303" y="3599743"/>
              <a:ext cx="1467068" cy="400110"/>
            </a:xfrm>
            <a:prstGeom prst="rect">
              <a:avLst/>
            </a:prstGeom>
            <a:noFill/>
          </p:spPr>
          <p:txBody>
            <a:bodyPr wrap="none" rtlCol="0">
              <a:spAutoFit/>
            </a:bodyPr>
            <a:lstStyle/>
            <a:p>
              <a:pPr>
                <a:spcBef>
                  <a:spcPct val="20000"/>
                </a:spcBef>
                <a:buClr>
                  <a:schemeClr val="accent1"/>
                </a:buClr>
                <a:buSzPct val="65000"/>
                <a:defRPr/>
              </a:pPr>
              <a:r>
                <a:rPr lang="zh-CN" altLang="en-US" dirty="0">
                  <a:solidFill>
                    <a:srgbClr val="191B1F"/>
                  </a:solidFill>
                  <a:latin typeface="-apple-system"/>
                  <a:ea typeface="楷体" panose="02010609060101010101" pitchFamily="49" charset="-122"/>
                  <a:cs typeface="Times New Roman" panose="02020603050405020304" pitchFamily="18" charset="0"/>
                </a:rPr>
                <a:t>异质性检验</a:t>
              </a:r>
              <a:endParaRPr lang="en-US" dirty="0">
                <a:solidFill>
                  <a:srgbClr val="191B1F"/>
                </a:solidFill>
                <a:latin typeface="-apple-system"/>
                <a:ea typeface="楷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525122394"/>
      </p:ext>
    </p:extLst>
  </p:cSld>
  <p:clrMapOvr>
    <a:masterClrMapping/>
  </p:clrMapOvr>
  <mc:AlternateContent xmlns:mc="http://schemas.openxmlformats.org/markup-compatibility/2006" xmlns:p14="http://schemas.microsoft.com/office/powerpoint/2010/main">
    <mc:Choice Requires="p14">
      <p:transition spd="slow" p14:dur="2000" advTm="840"/>
    </mc:Choice>
    <mc:Fallback xmlns="">
      <p:transition spd="slow" advTm="84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B3873-6FF7-25D6-19C2-B8BD5C25FF3B}"/>
              </a:ext>
            </a:extLst>
          </p:cNvPr>
          <p:cNvSpPr>
            <a:spLocks noGrp="1" noChangeArrowheads="1"/>
          </p:cNvSpPr>
          <p:nvPr>
            <p:ph type="title"/>
          </p:nvPr>
        </p:nvSpPr>
        <p:spPr>
          <a:xfrm>
            <a:off x="812800" y="609600"/>
            <a:ext cx="10566400" cy="890588"/>
          </a:xfrm>
        </p:spPr>
        <p:txBody>
          <a:bodyPr/>
          <a:lstStyle/>
          <a:p>
            <a:r>
              <a:rPr lang="zh-CN" altLang="en-US" sz="3200" dirty="0">
                <a:solidFill>
                  <a:srgbClr val="FF0000"/>
                </a:solidFill>
              </a:rPr>
              <a:t>传统元分析的局限性</a:t>
            </a:r>
          </a:p>
        </p:txBody>
      </p:sp>
      <p:pic>
        <p:nvPicPr>
          <p:cNvPr id="8" name="Picture 7" descr="A diagram of a triangle with letters and numbers&#10;&#10;Description automatically generated">
            <a:extLst>
              <a:ext uri="{FF2B5EF4-FFF2-40B4-BE49-F238E27FC236}">
                <a16:creationId xmlns:a16="http://schemas.microsoft.com/office/drawing/2014/main" id="{BDC40018-0070-4075-8AAF-7E8076BD43C9}"/>
              </a:ext>
            </a:extLst>
          </p:cNvPr>
          <p:cNvPicPr>
            <a:picLocks noChangeAspect="1"/>
          </p:cNvPicPr>
          <p:nvPr/>
        </p:nvPicPr>
        <p:blipFill>
          <a:blip r:embed="rId3"/>
          <a:stretch>
            <a:fillRect/>
          </a:stretch>
        </p:blipFill>
        <p:spPr>
          <a:xfrm>
            <a:off x="3407720" y="2891344"/>
            <a:ext cx="7378498" cy="2112220"/>
          </a:xfrm>
          <a:prstGeom prst="rect">
            <a:avLst/>
          </a:prstGeom>
        </p:spPr>
      </p:pic>
      <p:sp>
        <p:nvSpPr>
          <p:cNvPr id="9" name="TextBox 8">
            <a:extLst>
              <a:ext uri="{FF2B5EF4-FFF2-40B4-BE49-F238E27FC236}">
                <a16:creationId xmlns:a16="http://schemas.microsoft.com/office/drawing/2014/main" id="{4EEDAE24-1853-6FE0-FBAF-41000EA47324}"/>
              </a:ext>
            </a:extLst>
          </p:cNvPr>
          <p:cNvSpPr txBox="1"/>
          <p:nvPr/>
        </p:nvSpPr>
        <p:spPr>
          <a:xfrm>
            <a:off x="819345" y="1262037"/>
            <a:ext cx="10892336" cy="4967514"/>
          </a:xfrm>
          <a:prstGeom prst="rect">
            <a:avLst/>
          </a:prstGeom>
          <a:noFill/>
        </p:spPr>
        <p:txBody>
          <a:bodyPr wrap="square" rtlCol="0">
            <a:spAutoFit/>
          </a:bodyPr>
          <a:lstStyle/>
          <a:p>
            <a:pPr marL="342900" indent="-342900">
              <a:spcBef>
                <a:spcPct val="20000"/>
              </a:spcBef>
              <a:buClr>
                <a:schemeClr val="accent1"/>
              </a:buClr>
              <a:buSzPct val="65000"/>
              <a:buFont typeface="Wingdings" panose="05000000000000000000" pitchFamily="2" charset="2"/>
              <a:buChar char="u"/>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传统元分析的前提：</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效应量之间具有相互独立性</a:t>
            </a:r>
            <a:endParaRPr lang="en-AU"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spcBef>
                <a:spcPct val="20000"/>
              </a:spcBef>
              <a:buClr>
                <a:schemeClr val="accent1"/>
              </a:buClr>
              <a:buSzPct val="65000"/>
              <a:buFont typeface="Wingdings" panose="05000000000000000000" pitchFamily="2" charset="2"/>
              <a:buChar char="u"/>
            </a:pP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然而：</a:t>
            </a:r>
            <a:endParaRPr lang="en-AU"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spcBef>
                <a:spcPct val="20000"/>
              </a:spcBef>
              <a:buClr>
                <a:schemeClr val="accent1"/>
              </a:buClr>
              <a:buSzPct val="65000"/>
              <a:buFont typeface="Wingdings" pitchFamily="2" charset="2"/>
              <a:buChar char="Ø"/>
            </a:pP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一项研究可能报告多个效应量</a:t>
            </a:r>
            <a:endParaRPr lang="en-AU"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spcBef>
                <a:spcPct val="20000"/>
              </a:spcBef>
              <a:buClr>
                <a:schemeClr val="accent1"/>
              </a:buClr>
              <a:buSzPct val="65000"/>
              <a:buFont typeface="Wingdings" pitchFamily="2" charset="2"/>
              <a:buChar char="Ø"/>
            </a:pP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同一研究下的效应量可能具有内部高相关性 </a:t>
            </a:r>
            <a:r>
              <a:rPr lang="en-US" altLang="zh-CN" sz="1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AU" sz="1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Lipsey and Wilson, 2001</a:t>
            </a:r>
            <a:r>
              <a:rPr lang="en-US" altLang="zh-CN" sz="1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p>
          <a:p>
            <a:pPr marL="800100" lvl="1" indent="-342900">
              <a:spcBef>
                <a:spcPct val="20000"/>
              </a:spcBef>
              <a:buClr>
                <a:schemeClr val="accent1"/>
              </a:buClr>
              <a:buSzPct val="65000"/>
              <a:buFont typeface="Wingdings" pitchFamily="2" charset="2"/>
              <a:buChar char="Ø"/>
            </a:pPr>
            <a:endParaRPr lang="en-US" altLang="zh-CN"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spcBef>
                <a:spcPct val="20000"/>
              </a:spcBef>
              <a:buClr>
                <a:schemeClr val="accent1"/>
              </a:buClr>
              <a:buSzPct val="65000"/>
              <a:buFont typeface="Wingdings" pitchFamily="2" charset="2"/>
              <a:buChar char="Ø"/>
            </a:pPr>
            <a:endParaRPr lang="en-US"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spcBef>
                <a:spcPct val="20000"/>
              </a:spcBef>
              <a:buClr>
                <a:schemeClr val="accent1"/>
              </a:buClr>
              <a:buSzPct val="65000"/>
              <a:buFont typeface="Wingdings" pitchFamily="2" charset="2"/>
              <a:buChar char="Ø"/>
            </a:pPr>
            <a:endParaRPr lang="en-AU"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lvl="1" indent="-342900">
              <a:spcBef>
                <a:spcPct val="20000"/>
              </a:spcBef>
              <a:buClr>
                <a:schemeClr val="accent1"/>
              </a:buClr>
              <a:buSzPct val="65000"/>
              <a:buFont typeface="Wingdings" panose="05000000000000000000" pitchFamily="2" charset="2"/>
              <a:buChar char="u"/>
            </a:pPr>
            <a:endParaRPr lang="en-AU"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0" lvl="1">
              <a:spcBef>
                <a:spcPct val="20000"/>
              </a:spcBef>
              <a:buClr>
                <a:schemeClr val="accent1"/>
              </a:buClr>
              <a:buSzPct val="65000"/>
            </a:pPr>
            <a:endParaRPr lang="en-AU"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342900" lvl="1" indent="-342900">
              <a:spcBef>
                <a:spcPct val="20000"/>
              </a:spcBef>
              <a:buClr>
                <a:schemeClr val="accent1"/>
              </a:buClr>
              <a:buSzPct val="65000"/>
              <a:buFont typeface="Wingdings" panose="05000000000000000000" pitchFamily="2" charset="2"/>
              <a:buChar char="u"/>
            </a:pPr>
            <a:r>
              <a:rPr lang="zh-CN" altLang="en-AU"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传统</a:t>
            </a: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解决方法：</a:t>
            </a:r>
            <a:endParaRPr lang="en-AU"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spcBef>
                <a:spcPct val="20000"/>
              </a:spcBef>
              <a:buClr>
                <a:schemeClr val="accent1"/>
              </a:buClr>
              <a:buSzPct val="65000"/>
              <a:buFont typeface="Wingdings" pitchFamily="2" charset="2"/>
              <a:buChar char="Ø"/>
            </a:pP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直接忽略非独立性，假设存在的</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ES</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都是相互独立的</a:t>
            </a:r>
          </a:p>
          <a:p>
            <a:pPr marL="800100" lvl="1" indent="-342900">
              <a:spcBef>
                <a:spcPct val="20000"/>
              </a:spcBef>
              <a:buClr>
                <a:schemeClr val="accent1"/>
              </a:buClr>
              <a:buSzPct val="65000"/>
              <a:buFont typeface="Wingdings" pitchFamily="2" charset="2"/>
              <a:buChar char="Ø"/>
            </a:pP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将同一个研究中的效应量进行简单平均</a:t>
            </a:r>
            <a:endParaRPr lang="en-AU"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TextBox 9">
            <a:extLst>
              <a:ext uri="{FF2B5EF4-FFF2-40B4-BE49-F238E27FC236}">
                <a16:creationId xmlns:a16="http://schemas.microsoft.com/office/drawing/2014/main" id="{833C27C0-1A98-63E7-346C-2329CC81AF5E}"/>
              </a:ext>
            </a:extLst>
          </p:cNvPr>
          <p:cNvSpPr txBox="1"/>
          <p:nvPr/>
        </p:nvSpPr>
        <p:spPr>
          <a:xfrm>
            <a:off x="5739750" y="4818898"/>
            <a:ext cx="3403496" cy="369332"/>
          </a:xfrm>
          <a:prstGeom prst="rect">
            <a:avLst/>
          </a:prstGeom>
          <a:noFill/>
        </p:spPr>
        <p:txBody>
          <a:bodyPr wrap="none" rtlCol="0">
            <a:spAutoFit/>
          </a:bodyPr>
          <a:lstStyle/>
          <a:p>
            <a:r>
              <a:rPr lang="en-AU" altLang="zh-CN" sz="1800" dirty="0">
                <a:solidFill>
                  <a:schemeClr val="tx1"/>
                </a:solidFill>
                <a:latin typeface="Times New Roman" panose="02020603050405020304" pitchFamily="18" charset="0"/>
                <a:ea typeface="楷体" panose="02010609060101010101" pitchFamily="49" charset="-122"/>
              </a:rPr>
              <a:t>e.g.</a:t>
            </a:r>
            <a:r>
              <a:rPr lang="en-US" altLang="zh-CN" sz="1800" dirty="0">
                <a:solidFill>
                  <a:schemeClr val="tx1"/>
                </a:solidFill>
                <a:latin typeface="Times New Roman" panose="02020603050405020304" pitchFamily="18" charset="0"/>
                <a:ea typeface="楷体" panose="02010609060101010101" pitchFamily="49" charset="-122"/>
              </a:rPr>
              <a:t>, </a:t>
            </a:r>
            <a:r>
              <a:rPr lang="zh-CN" altLang="en-US" sz="1800" dirty="0">
                <a:solidFill>
                  <a:schemeClr val="tx1"/>
                </a:solidFill>
                <a:latin typeface="Times New Roman" panose="02020603050405020304" pitchFamily="18" charset="0"/>
                <a:ea typeface="楷体" panose="02010609060101010101" pitchFamily="49" charset="-122"/>
              </a:rPr>
              <a:t>一个常见的三层嵌套的结构</a:t>
            </a:r>
            <a:endParaRPr lang="en-US" sz="1800" dirty="0">
              <a:solidFill>
                <a:schemeClr val="tx1"/>
              </a:solidFill>
              <a:latin typeface="Times New Roman" panose="02020603050405020304" pitchFamily="18" charset="0"/>
              <a:ea typeface="楷体" panose="02010609060101010101" pitchFamily="49" charset="-122"/>
            </a:endParaRPr>
          </a:p>
        </p:txBody>
      </p:sp>
      <p:pic>
        <p:nvPicPr>
          <p:cNvPr id="3" name="Picture 2">
            <a:extLst>
              <a:ext uri="{FF2B5EF4-FFF2-40B4-BE49-F238E27FC236}">
                <a16:creationId xmlns:a16="http://schemas.microsoft.com/office/drawing/2014/main" id="{2AD3F38A-3E0A-D5F4-EC09-3F1AAB21779E}"/>
              </a:ext>
            </a:extLst>
          </p:cNvPr>
          <p:cNvPicPr>
            <a:picLocks noChangeAspect="1"/>
          </p:cNvPicPr>
          <p:nvPr/>
        </p:nvPicPr>
        <p:blipFill>
          <a:blip r:embed="rId4"/>
          <a:stretch>
            <a:fillRect/>
          </a:stretch>
        </p:blipFill>
        <p:spPr>
          <a:xfrm>
            <a:off x="7720846" y="762785"/>
            <a:ext cx="1422400" cy="1422400"/>
          </a:xfrm>
          <a:prstGeom prst="rect">
            <a:avLst/>
          </a:prstGeom>
        </p:spPr>
      </p:pic>
    </p:spTree>
    <p:extLst>
      <p:ext uri="{BB962C8B-B14F-4D97-AF65-F5344CB8AC3E}">
        <p14:creationId xmlns:p14="http://schemas.microsoft.com/office/powerpoint/2010/main" val="28408595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B3873-6FF7-25D6-19C2-B8BD5C25FF3B}"/>
              </a:ext>
            </a:extLst>
          </p:cNvPr>
          <p:cNvSpPr>
            <a:spLocks noGrp="1" noChangeArrowheads="1"/>
          </p:cNvSpPr>
          <p:nvPr>
            <p:ph type="title"/>
          </p:nvPr>
        </p:nvSpPr>
        <p:spPr>
          <a:xfrm>
            <a:off x="812800" y="609600"/>
            <a:ext cx="10566400" cy="890588"/>
          </a:xfrm>
        </p:spPr>
        <p:txBody>
          <a:bodyPr/>
          <a:lstStyle/>
          <a:p>
            <a:r>
              <a:rPr lang="zh-CN" altLang="en-US" sz="3200" dirty="0">
                <a:solidFill>
                  <a:srgbClr val="FF0000"/>
                </a:solidFill>
              </a:rPr>
              <a:t>多水平元分析</a:t>
            </a:r>
            <a:r>
              <a:rPr lang="en-US" altLang="zh-CN" sz="3200" dirty="0">
                <a:solidFill>
                  <a:srgbClr val="FF0000"/>
                </a:solidFill>
              </a:rPr>
              <a:t>(Multi-level Meta Analysis)</a:t>
            </a:r>
            <a:endParaRPr lang="zh-CN" altLang="en-US" sz="3200" dirty="0">
              <a:solidFill>
                <a:srgbClr val="FF0000"/>
              </a:solidFill>
            </a:endParaRPr>
          </a:p>
        </p:txBody>
      </p:sp>
      <p:pic>
        <p:nvPicPr>
          <p:cNvPr id="5" name="Picture 4" descr="A diagram of a triangle with letters and numbers&#10;&#10;Description automatically generated">
            <a:extLst>
              <a:ext uri="{FF2B5EF4-FFF2-40B4-BE49-F238E27FC236}">
                <a16:creationId xmlns:a16="http://schemas.microsoft.com/office/drawing/2014/main" id="{5CF759EB-EB2F-B673-BC29-4EA49BEDAFE0}"/>
              </a:ext>
            </a:extLst>
          </p:cNvPr>
          <p:cNvPicPr>
            <a:picLocks noChangeAspect="1"/>
          </p:cNvPicPr>
          <p:nvPr/>
        </p:nvPicPr>
        <p:blipFill>
          <a:blip r:embed="rId3"/>
          <a:stretch>
            <a:fillRect/>
          </a:stretch>
        </p:blipFill>
        <p:spPr>
          <a:xfrm>
            <a:off x="5135901" y="3928252"/>
            <a:ext cx="5914216" cy="1693044"/>
          </a:xfrm>
          <a:prstGeom prst="rect">
            <a:avLst/>
          </a:prstGeom>
        </p:spPr>
      </p:pic>
      <p:sp>
        <p:nvSpPr>
          <p:cNvPr id="3" name="TextBox 2">
            <a:extLst>
              <a:ext uri="{FF2B5EF4-FFF2-40B4-BE49-F238E27FC236}">
                <a16:creationId xmlns:a16="http://schemas.microsoft.com/office/drawing/2014/main" id="{45C9BB99-2A09-6C68-2C62-FD73893701F4}"/>
              </a:ext>
            </a:extLst>
          </p:cNvPr>
          <p:cNvSpPr txBox="1"/>
          <p:nvPr/>
        </p:nvSpPr>
        <p:spPr>
          <a:xfrm>
            <a:off x="812800" y="1262037"/>
            <a:ext cx="10566399" cy="4893647"/>
          </a:xfrm>
          <a:prstGeom prst="rect">
            <a:avLst/>
          </a:prstGeom>
          <a:noFill/>
        </p:spPr>
        <p:txBody>
          <a:bodyPr wrap="square" rtlCol="0">
            <a:spAutoFit/>
          </a:bodyPr>
          <a:lstStyle/>
          <a:p>
            <a:pPr marL="342900" indent="-342900">
              <a:spcBef>
                <a:spcPct val="20000"/>
              </a:spcBef>
              <a:buClr>
                <a:schemeClr val="accent1"/>
              </a:buClr>
              <a:buSzPct val="65000"/>
              <a:buFont typeface="Wingdings" panose="05000000000000000000" pitchFamily="2" charset="2"/>
              <a:buChar char="u"/>
            </a:pPr>
            <a:r>
              <a:rPr lang="zh-CN" altLang="en-AU" sz="2400" dirty="0">
                <a:solidFill>
                  <a:srgbClr val="000000"/>
                </a:solidFill>
                <a:latin typeface="Helvetica" pitchFamily="2" charset="0"/>
                <a:ea typeface="楷体" panose="02010609060101010101" pitchFamily="49" charset="-122"/>
                <a:cs typeface="Times New Roman" panose="02020603050405020304" pitchFamily="18" charset="0"/>
              </a:rPr>
              <a:t>分解</a:t>
            </a:r>
            <a:r>
              <a:rPr lang="zh-CN" altLang="en-US" sz="2400" dirty="0">
                <a:solidFill>
                  <a:srgbClr val="000000"/>
                </a:solidFill>
                <a:latin typeface="Helvetica" pitchFamily="2" charset="0"/>
                <a:ea typeface="楷体" panose="02010609060101010101" pitchFamily="49" charset="-122"/>
                <a:cs typeface="Times New Roman" panose="02020603050405020304" pitchFamily="18" charset="0"/>
              </a:rPr>
              <a:t>方差</a:t>
            </a:r>
            <a:endParaRPr lang="en-AU" altLang="zh-CN" sz="2400" dirty="0">
              <a:solidFill>
                <a:srgbClr val="000000"/>
              </a:solidFill>
              <a:latin typeface="Helvetica" pitchFamily="2" charset="0"/>
              <a:ea typeface="楷体" panose="02010609060101010101" pitchFamily="49" charset="-122"/>
              <a:cs typeface="Times New Roman" panose="02020603050405020304" pitchFamily="18" charset="0"/>
            </a:endParaRPr>
          </a:p>
          <a:p>
            <a:pPr marL="800100" lvl="1" indent="-342900">
              <a:spcBef>
                <a:spcPct val="20000"/>
              </a:spcBef>
              <a:buClr>
                <a:schemeClr val="accent1"/>
              </a:buClr>
              <a:buSzPct val="65000"/>
              <a:buFont typeface="Wingdings" panose="05000000000000000000" pitchFamily="2" charset="2"/>
              <a:buChar char="u"/>
            </a:pPr>
            <a:r>
              <a:rPr lang="zh-CN" altLang="en-US" dirty="0">
                <a:solidFill>
                  <a:srgbClr val="000000"/>
                </a:solidFill>
                <a:latin typeface="Helvetica" pitchFamily="2" charset="0"/>
                <a:ea typeface="楷体" panose="02010609060101010101" pitchFamily="49" charset="-122"/>
                <a:cs typeface="Times New Roman" panose="02020603050405020304" pitchFamily="18" charset="0"/>
              </a:rPr>
              <a:t>传统元分析将方差来源分为两个个水平</a:t>
            </a:r>
          </a:p>
          <a:p>
            <a:pPr marL="1257300" lvl="2" indent="-342900">
              <a:spcBef>
                <a:spcPct val="20000"/>
              </a:spcBef>
              <a:buClr>
                <a:schemeClr val="accent1"/>
              </a:buClr>
              <a:buSzPct val="65000"/>
              <a:buFont typeface="Wingdings" pitchFamily="2" charset="2"/>
              <a:buChar char="Ø"/>
            </a:pPr>
            <a:r>
              <a:rPr lang="zh-CN" altLang="en-US" dirty="0">
                <a:solidFill>
                  <a:srgbClr val="000000"/>
                </a:solidFill>
                <a:latin typeface="+mj-ea"/>
                <a:ea typeface="+mj-ea"/>
                <a:cs typeface="Times New Roman" panose="02020603050405020304" pitchFamily="18" charset="0"/>
              </a:rPr>
              <a:t>水平</a:t>
            </a:r>
            <a:r>
              <a:rPr lang="en-US" altLang="zh-CN" dirty="0">
                <a:solidFill>
                  <a:srgbClr val="000000"/>
                </a:solidFill>
                <a:latin typeface="+mj-ea"/>
                <a:ea typeface="+mj-ea"/>
                <a:cs typeface="Times New Roman" panose="02020603050405020304" pitchFamily="18" charset="0"/>
              </a:rPr>
              <a:t>1——</a:t>
            </a:r>
            <a:r>
              <a:rPr lang="zh-CN" altLang="en-US" dirty="0">
                <a:solidFill>
                  <a:srgbClr val="000000"/>
                </a:solidFill>
                <a:latin typeface="+mj-ea"/>
                <a:ea typeface="+mj-ea"/>
                <a:cs typeface="Times New Roman" panose="02020603050405020304" pitchFamily="18" charset="0"/>
              </a:rPr>
              <a:t>抽样方差</a:t>
            </a:r>
          </a:p>
          <a:p>
            <a:pPr marL="1257300" lvl="2" indent="-342900">
              <a:spcBef>
                <a:spcPct val="20000"/>
              </a:spcBef>
              <a:buClr>
                <a:schemeClr val="accent1"/>
              </a:buClr>
              <a:buSzPct val="65000"/>
              <a:buFont typeface="Wingdings" pitchFamily="2" charset="2"/>
              <a:buChar char="Ø"/>
            </a:pPr>
            <a:r>
              <a:rPr lang="zh-CN" altLang="en-US" b="0" i="0" u="none" strike="noStrike" dirty="0">
                <a:solidFill>
                  <a:srgbClr val="191B1F"/>
                </a:solidFill>
                <a:effectLst/>
                <a:latin typeface="+mj-ea"/>
                <a:ea typeface="+mj-ea"/>
              </a:rPr>
              <a:t>水平</a:t>
            </a:r>
            <a:r>
              <a:rPr lang="en-US" altLang="zh-CN" b="0" i="0" u="none" strike="noStrike" dirty="0">
                <a:solidFill>
                  <a:srgbClr val="191B1F"/>
                </a:solidFill>
                <a:effectLst/>
                <a:latin typeface="+mj-ea"/>
                <a:ea typeface="+mj-ea"/>
              </a:rPr>
              <a:t>3——</a:t>
            </a:r>
            <a:r>
              <a:rPr lang="zh-CN" altLang="en-US" b="0" i="0" u="none" strike="noStrike" dirty="0">
                <a:solidFill>
                  <a:srgbClr val="191B1F"/>
                </a:solidFill>
                <a:effectLst/>
                <a:latin typeface="+mj-ea"/>
                <a:ea typeface="+mj-ea"/>
              </a:rPr>
              <a:t>研究</a:t>
            </a:r>
            <a:r>
              <a:rPr lang="zh-CN" altLang="en-US" dirty="0">
                <a:solidFill>
                  <a:srgbClr val="000000"/>
                </a:solidFill>
                <a:latin typeface="+mj-ea"/>
                <a:ea typeface="+mj-ea"/>
                <a:cs typeface="Times New Roman" panose="02020603050405020304" pitchFamily="18" charset="0"/>
              </a:rPr>
              <a:t>间方差</a:t>
            </a:r>
            <a:endParaRPr lang="en-AU" altLang="zh-CN" dirty="0">
              <a:solidFill>
                <a:srgbClr val="000000"/>
              </a:solidFill>
              <a:latin typeface="+mj-ea"/>
              <a:ea typeface="+mj-ea"/>
              <a:cs typeface="Times New Roman" panose="02020603050405020304" pitchFamily="18" charset="0"/>
            </a:endParaRPr>
          </a:p>
          <a:p>
            <a:pPr lvl="2">
              <a:spcBef>
                <a:spcPct val="20000"/>
              </a:spcBef>
              <a:buClr>
                <a:schemeClr val="accent1"/>
              </a:buClr>
              <a:buSzPct val="65000"/>
            </a:pPr>
            <a:endParaRPr lang="en-AU" altLang="zh-CN" sz="2400" dirty="0">
              <a:solidFill>
                <a:srgbClr val="000000"/>
              </a:solidFill>
              <a:latin typeface="+mj-ea"/>
              <a:ea typeface="+mj-ea"/>
              <a:cs typeface="Times New Roman" panose="02020603050405020304" pitchFamily="18" charset="0"/>
            </a:endParaRPr>
          </a:p>
          <a:p>
            <a:pPr marL="800100" lvl="2" indent="-342900">
              <a:spcBef>
                <a:spcPct val="20000"/>
              </a:spcBef>
              <a:buClr>
                <a:schemeClr val="accent1"/>
              </a:buClr>
              <a:buSzPct val="65000"/>
              <a:buFont typeface="Wingdings" panose="05000000000000000000" pitchFamily="2" charset="2"/>
              <a:buChar char="u"/>
            </a:pPr>
            <a:r>
              <a:rPr lang="zh-CN" altLang="en-US" dirty="0">
                <a:solidFill>
                  <a:srgbClr val="000000"/>
                </a:solidFill>
                <a:latin typeface="Helvetica" pitchFamily="2" charset="0"/>
                <a:ea typeface="楷体" panose="02010609060101010101" pitchFamily="49" charset="-122"/>
                <a:cs typeface="Times New Roman" panose="02020603050405020304" pitchFamily="18" charset="0"/>
              </a:rPr>
              <a:t>三水平元分析将方差来源分为三个个水平</a:t>
            </a:r>
            <a:endParaRPr lang="en-AU" altLang="zh-CN" dirty="0">
              <a:solidFill>
                <a:srgbClr val="000000"/>
              </a:solidFill>
              <a:latin typeface="Helvetica" pitchFamily="2" charset="0"/>
              <a:ea typeface="楷体" panose="02010609060101010101" pitchFamily="49" charset="-122"/>
              <a:cs typeface="Times New Roman" panose="02020603050405020304" pitchFamily="18" charset="0"/>
            </a:endParaRPr>
          </a:p>
          <a:p>
            <a:pPr marL="1257300" lvl="2" indent="-342900">
              <a:spcBef>
                <a:spcPct val="20000"/>
              </a:spcBef>
              <a:buClr>
                <a:schemeClr val="accent1"/>
              </a:buClr>
              <a:buSzPct val="65000"/>
              <a:buFont typeface="Wingdings" pitchFamily="2" charset="2"/>
              <a:buChar char="Ø"/>
            </a:pPr>
            <a:r>
              <a:rPr lang="zh-CN" altLang="en-US" dirty="0">
                <a:solidFill>
                  <a:srgbClr val="000000"/>
                </a:solidFill>
                <a:latin typeface="+mj-ea"/>
                <a:ea typeface="+mj-ea"/>
                <a:cs typeface="Times New Roman" panose="02020603050405020304" pitchFamily="18" charset="0"/>
              </a:rPr>
              <a:t>水平</a:t>
            </a:r>
            <a:r>
              <a:rPr lang="en-US" altLang="zh-CN" dirty="0">
                <a:solidFill>
                  <a:srgbClr val="000000"/>
                </a:solidFill>
                <a:latin typeface="+mj-ea"/>
                <a:ea typeface="+mj-ea"/>
                <a:cs typeface="Times New Roman" panose="02020603050405020304" pitchFamily="18" charset="0"/>
              </a:rPr>
              <a:t>1——</a:t>
            </a:r>
            <a:r>
              <a:rPr lang="zh-CN" altLang="en-US" dirty="0">
                <a:solidFill>
                  <a:srgbClr val="000000"/>
                </a:solidFill>
                <a:latin typeface="+mj-ea"/>
                <a:ea typeface="+mj-ea"/>
                <a:cs typeface="Times New Roman" panose="02020603050405020304" pitchFamily="18" charset="0"/>
              </a:rPr>
              <a:t>抽样方差</a:t>
            </a:r>
          </a:p>
          <a:p>
            <a:pPr marL="1257300" lvl="2" indent="-342900">
              <a:spcBef>
                <a:spcPct val="20000"/>
              </a:spcBef>
              <a:buClr>
                <a:schemeClr val="accent1"/>
              </a:buClr>
              <a:buSzPct val="65000"/>
              <a:buFont typeface="Wingdings" pitchFamily="2" charset="2"/>
              <a:buChar char="Ø"/>
            </a:pPr>
            <a:r>
              <a:rPr lang="zh-CN" altLang="en-US" dirty="0">
                <a:solidFill>
                  <a:srgbClr val="FF0000"/>
                </a:solidFill>
                <a:latin typeface="+mj-ea"/>
                <a:ea typeface="+mj-ea"/>
                <a:cs typeface="Times New Roman" panose="02020603050405020304" pitchFamily="18" charset="0"/>
              </a:rPr>
              <a:t>水平</a:t>
            </a:r>
            <a:r>
              <a:rPr lang="en-US" altLang="zh-CN" dirty="0">
                <a:solidFill>
                  <a:srgbClr val="FF0000"/>
                </a:solidFill>
                <a:latin typeface="+mj-ea"/>
                <a:ea typeface="+mj-ea"/>
                <a:cs typeface="Times New Roman" panose="02020603050405020304" pitchFamily="18" charset="0"/>
              </a:rPr>
              <a:t>2——</a:t>
            </a:r>
            <a:r>
              <a:rPr lang="zh-CN" altLang="en-US" dirty="0">
                <a:solidFill>
                  <a:srgbClr val="FF0000"/>
                </a:solidFill>
                <a:latin typeface="+mj-ea"/>
                <a:ea typeface="+mj-ea"/>
                <a:cs typeface="Times New Roman" panose="02020603050405020304" pitchFamily="18" charset="0"/>
              </a:rPr>
              <a:t>研究内方差</a:t>
            </a:r>
          </a:p>
          <a:p>
            <a:pPr marL="1257300" lvl="2" indent="-342900">
              <a:spcBef>
                <a:spcPct val="20000"/>
              </a:spcBef>
              <a:buClr>
                <a:schemeClr val="accent1"/>
              </a:buClr>
              <a:buSzPct val="65000"/>
              <a:buFont typeface="Wingdings" pitchFamily="2" charset="2"/>
              <a:buChar char="Ø"/>
            </a:pPr>
            <a:r>
              <a:rPr lang="zh-CN" altLang="en-US" b="0" i="0" u="none" strike="noStrike" dirty="0">
                <a:solidFill>
                  <a:srgbClr val="191B1F"/>
                </a:solidFill>
                <a:effectLst/>
                <a:latin typeface="+mj-ea"/>
                <a:ea typeface="+mj-ea"/>
              </a:rPr>
              <a:t>水平</a:t>
            </a:r>
            <a:r>
              <a:rPr lang="en-US" altLang="zh-CN" b="0" i="0" u="none" strike="noStrike" dirty="0">
                <a:solidFill>
                  <a:srgbClr val="191B1F"/>
                </a:solidFill>
                <a:effectLst/>
                <a:latin typeface="+mj-ea"/>
                <a:ea typeface="+mj-ea"/>
              </a:rPr>
              <a:t>3——</a:t>
            </a:r>
            <a:r>
              <a:rPr lang="zh-CN" altLang="en-US" b="0" i="0" u="none" strike="noStrike" dirty="0">
                <a:solidFill>
                  <a:srgbClr val="191B1F"/>
                </a:solidFill>
                <a:effectLst/>
                <a:latin typeface="+mj-ea"/>
                <a:ea typeface="+mj-ea"/>
              </a:rPr>
              <a:t>研究</a:t>
            </a:r>
            <a:r>
              <a:rPr lang="zh-CN" altLang="en-US" dirty="0">
                <a:solidFill>
                  <a:srgbClr val="000000"/>
                </a:solidFill>
                <a:latin typeface="+mj-ea"/>
                <a:ea typeface="+mj-ea"/>
                <a:cs typeface="Times New Roman" panose="02020603050405020304" pitchFamily="18" charset="0"/>
              </a:rPr>
              <a:t>间方差</a:t>
            </a:r>
            <a:endParaRPr lang="en-AU" altLang="zh-CN" dirty="0">
              <a:solidFill>
                <a:srgbClr val="000000"/>
              </a:solidFill>
              <a:latin typeface="+mj-ea"/>
              <a:ea typeface="+mj-ea"/>
              <a:cs typeface="Times New Roman" panose="02020603050405020304" pitchFamily="18" charset="0"/>
            </a:endParaRPr>
          </a:p>
          <a:p>
            <a:pPr marL="800100" lvl="2" indent="-342900">
              <a:spcBef>
                <a:spcPct val="20000"/>
              </a:spcBef>
              <a:buClr>
                <a:schemeClr val="accent1"/>
              </a:buClr>
              <a:buSzPct val="65000"/>
              <a:buFont typeface="Wingdings" panose="05000000000000000000" pitchFamily="2" charset="2"/>
              <a:buChar char="u"/>
            </a:pPr>
            <a:endParaRPr lang="zh-CN" altLang="en-US" sz="2400" dirty="0">
              <a:solidFill>
                <a:srgbClr val="000000"/>
              </a:solidFill>
              <a:latin typeface="Helvetica" pitchFamily="2" charset="0"/>
              <a:ea typeface="楷体" panose="02010609060101010101" pitchFamily="49" charset="-122"/>
              <a:cs typeface="Times New Roman" panose="02020603050405020304" pitchFamily="18" charset="0"/>
            </a:endParaRPr>
          </a:p>
          <a:p>
            <a:pPr marL="1257300" lvl="2" indent="-342900">
              <a:spcBef>
                <a:spcPct val="20000"/>
              </a:spcBef>
              <a:buClr>
                <a:schemeClr val="accent1"/>
              </a:buClr>
              <a:buSzPct val="65000"/>
              <a:buFont typeface="Wingdings" pitchFamily="2" charset="2"/>
              <a:buChar char="Ø"/>
            </a:pPr>
            <a:endParaRPr lang="zh-CN" altLang="en-US" sz="2400" dirty="0">
              <a:solidFill>
                <a:srgbClr val="000000"/>
              </a:solidFill>
              <a:latin typeface="+mj-ea"/>
              <a:ea typeface="+mj-ea"/>
              <a:cs typeface="Times New Roman" panose="02020603050405020304" pitchFamily="18" charset="0"/>
            </a:endParaRPr>
          </a:p>
          <a:p>
            <a:pPr marL="342900" indent="-342900">
              <a:spcBef>
                <a:spcPct val="20000"/>
              </a:spcBef>
              <a:buClr>
                <a:schemeClr val="accent1"/>
              </a:buClr>
              <a:buSzPct val="65000"/>
              <a:buFont typeface="Wingdings" panose="05000000000000000000" pitchFamily="2" charset="2"/>
              <a:buChar char="u"/>
            </a:pPr>
            <a:endParaRPr lang="en-AU" altLang="zh-CN" sz="2400" dirty="0">
              <a:solidFill>
                <a:schemeClr val="tx1"/>
              </a:solidFill>
              <a:latin typeface="Helvetica" pitchFamily="2"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07912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8466E60-3DB3-4CEC-8868-CF9DA1E7B89F}"/>
              </a:ext>
            </a:extLst>
          </p:cNvPr>
          <p:cNvSpPr>
            <a:spLocks noGrp="1" noChangeArrowheads="1"/>
          </p:cNvSpPr>
          <p:nvPr>
            <p:ph type="title"/>
          </p:nvPr>
        </p:nvSpPr>
        <p:spPr>
          <a:xfrm>
            <a:off x="812800" y="609600"/>
            <a:ext cx="10566400" cy="890588"/>
          </a:xfrm>
        </p:spPr>
        <p:txBody>
          <a:bodyPr/>
          <a:lstStyle/>
          <a:p>
            <a:r>
              <a:rPr lang="zh-CN" altLang="en-US" sz="3200" dirty="0">
                <a:solidFill>
                  <a:srgbClr val="FF0000"/>
                </a:solidFill>
              </a:rPr>
              <a:t>对元分析的反思</a:t>
            </a:r>
          </a:p>
        </p:txBody>
      </p:sp>
      <p:sp>
        <p:nvSpPr>
          <p:cNvPr id="25" name="内容占位符 2">
            <a:extLst>
              <a:ext uri="{FF2B5EF4-FFF2-40B4-BE49-F238E27FC236}">
                <a16:creationId xmlns:a16="http://schemas.microsoft.com/office/drawing/2014/main" id="{B5C22D60-9BD4-4FB4-B372-BB550F00C4B3}"/>
              </a:ext>
            </a:extLst>
          </p:cNvPr>
          <p:cNvSpPr>
            <a:spLocks noGrp="1"/>
          </p:cNvSpPr>
          <p:nvPr>
            <p:ph idx="1"/>
          </p:nvPr>
        </p:nvSpPr>
        <p:spPr>
          <a:xfrm>
            <a:off x="811827" y="1152434"/>
            <a:ext cx="6844201" cy="4919683"/>
          </a:xfrm>
        </p:spPr>
        <p:txBody>
          <a:bodyPr/>
          <a:lstStyle/>
          <a:p>
            <a:pPr marL="285750" lvl="1" indent="-285750">
              <a:buClr>
                <a:schemeClr val="accent1"/>
              </a:buClr>
              <a:buSzPct val="65000"/>
              <a:buFont typeface="Wingdings" pitchFamily="2" charset="2"/>
              <a:buChar char="q"/>
              <a:defRPr/>
            </a:pPr>
            <a:r>
              <a:rPr lang="en-US" altLang="zh-CN" sz="2000" b="1" dirty="0">
                <a:solidFill>
                  <a:schemeClr val="tx1"/>
                </a:solidFill>
              </a:rPr>
              <a:t>“</a:t>
            </a:r>
            <a:r>
              <a:rPr lang="zh-CN" altLang="en-SG" sz="2000" b="1" dirty="0">
                <a:solidFill>
                  <a:schemeClr val="tx1"/>
                </a:solidFill>
              </a:rPr>
              <a:t>垃圾</a:t>
            </a:r>
            <a:r>
              <a:rPr lang="zh-CN" altLang="en-US" sz="2000" b="1" dirty="0">
                <a:solidFill>
                  <a:schemeClr val="tx1"/>
                </a:solidFill>
              </a:rPr>
              <a:t>进，垃圾出</a:t>
            </a:r>
            <a:r>
              <a:rPr lang="en-US" altLang="zh-CN" sz="2000" b="1" dirty="0">
                <a:solidFill>
                  <a:schemeClr val="tx1"/>
                </a:solidFill>
              </a:rPr>
              <a:t>”</a:t>
            </a:r>
            <a:endParaRPr lang="en-SG" altLang="zh-CN" sz="2000" b="1" dirty="0">
              <a:solidFill>
                <a:schemeClr val="tx1"/>
              </a:solidFill>
            </a:endParaRPr>
          </a:p>
          <a:p>
            <a:pPr marL="695325" lvl="2" indent="-342900">
              <a:buFont typeface="Wingdings" pitchFamily="2" charset="2"/>
              <a:buChar char="Ø"/>
              <a:defRPr/>
            </a:pPr>
            <a:r>
              <a:rPr lang="zh-CN" altLang="en-US" sz="2000" dirty="0">
                <a:solidFill>
                  <a:schemeClr val="tx1"/>
                </a:solidFill>
              </a:rPr>
              <a:t>如果元分析中包含了许多低质量的研究，那么原始研究中的基本错误将会转移到元分析中，甚至由于元分析的影响力，这些错误将更难识别。</a:t>
            </a:r>
            <a:endParaRPr lang="en-AU" altLang="zh-CN" sz="2000" dirty="0">
              <a:solidFill>
                <a:schemeClr val="tx1"/>
              </a:solidFill>
            </a:endParaRPr>
          </a:p>
          <a:p>
            <a:pPr marL="695325" lvl="2">
              <a:buFont typeface="Wingdings" pitchFamily="2" charset="2"/>
              <a:buChar char="Ø"/>
              <a:defRPr/>
            </a:pPr>
            <a:r>
              <a:rPr lang="zh-CN" altLang="en-US" sz="2000" b="1" dirty="0">
                <a:solidFill>
                  <a:srgbClr val="FF0000"/>
                </a:solidFill>
              </a:rPr>
              <a:t>对纳入文章进行质量筛选至关重要。</a:t>
            </a:r>
            <a:endParaRPr lang="en-SG" altLang="zh-CN" sz="2000" b="1" dirty="0">
              <a:solidFill>
                <a:srgbClr val="FF0000"/>
              </a:solidFill>
            </a:endParaRPr>
          </a:p>
          <a:p>
            <a:pPr marL="342900" lvl="1" indent="-342900">
              <a:buClr>
                <a:schemeClr val="accent1"/>
              </a:buClr>
              <a:buSzPct val="65000"/>
              <a:buFont typeface="Wingdings" panose="05000000000000000000" pitchFamily="2" charset="2"/>
              <a:buChar char="q"/>
              <a:defRPr/>
            </a:pPr>
            <a:r>
              <a:rPr lang="zh-CN" altLang="en-AU" sz="2000" b="1" dirty="0">
                <a:solidFill>
                  <a:schemeClr val="tx1"/>
                </a:solidFill>
              </a:rPr>
              <a:t>苹果</a:t>
            </a:r>
            <a:r>
              <a:rPr lang="zh-CN" altLang="en-US" sz="2000" b="1" dirty="0">
                <a:solidFill>
                  <a:schemeClr val="tx1"/>
                </a:solidFill>
              </a:rPr>
              <a:t>和橘子问题</a:t>
            </a:r>
            <a:endParaRPr lang="en-AU" altLang="zh-CN" sz="2000" b="1" dirty="0">
              <a:solidFill>
                <a:schemeClr val="tx1"/>
              </a:solidFill>
            </a:endParaRPr>
          </a:p>
          <a:p>
            <a:pPr marL="695325" lvl="2">
              <a:buFont typeface="Wingdings" pitchFamily="2" charset="2"/>
              <a:buChar char="Ø"/>
              <a:defRPr/>
            </a:pPr>
            <a:r>
              <a:rPr lang="zh-CN" altLang="en-AU" sz="2000" dirty="0">
                <a:solidFill>
                  <a:schemeClr val="tx1"/>
                </a:solidFill>
              </a:rPr>
              <a:t>元分析</a:t>
            </a:r>
            <a:r>
              <a:rPr lang="zh-CN" altLang="en-US" sz="2000" dirty="0">
                <a:solidFill>
                  <a:schemeClr val="tx1"/>
                </a:solidFill>
              </a:rPr>
              <a:t>研究的概念过于宽泛，有时会将完全不同类别的研究进行整合。</a:t>
            </a:r>
            <a:endParaRPr lang="en-AU" altLang="zh-CN" sz="2000" dirty="0">
              <a:solidFill>
                <a:schemeClr val="tx1"/>
              </a:solidFill>
            </a:endParaRPr>
          </a:p>
          <a:p>
            <a:pPr marL="695325" lvl="2">
              <a:buFont typeface="Wingdings" pitchFamily="2" charset="2"/>
              <a:buChar char="Ø"/>
              <a:defRPr/>
            </a:pPr>
            <a:r>
              <a:rPr lang="zh-CN" altLang="en-US" sz="2000" b="1" dirty="0">
                <a:solidFill>
                  <a:srgbClr val="FF0000"/>
                </a:solidFill>
              </a:rPr>
              <a:t>需要</a:t>
            </a:r>
            <a:r>
              <a:rPr lang="zh-CN" altLang="en-AU" sz="2000" b="1" dirty="0">
                <a:solidFill>
                  <a:srgbClr val="FF0000"/>
                </a:solidFill>
              </a:rPr>
              <a:t>明确</a:t>
            </a:r>
            <a:r>
              <a:rPr lang="zh-CN" altLang="en-US" sz="2000" b="1" dirty="0">
                <a:solidFill>
                  <a:srgbClr val="FF0000"/>
                </a:solidFill>
              </a:rPr>
              <a:t>变量的理论定义和操作性定义。</a:t>
            </a:r>
            <a:endParaRPr lang="en-AU" altLang="zh-CN" sz="2000" b="1" dirty="0">
              <a:solidFill>
                <a:srgbClr val="FF0000"/>
              </a:solidFill>
            </a:endParaRPr>
          </a:p>
          <a:p>
            <a:pPr marL="342900" lvl="1" indent="-342900">
              <a:buClr>
                <a:schemeClr val="accent1"/>
              </a:buClr>
              <a:buSzPct val="65000"/>
              <a:buFont typeface="Wingdings" panose="05000000000000000000" pitchFamily="2" charset="2"/>
              <a:buChar char="q"/>
              <a:defRPr/>
            </a:pPr>
            <a:r>
              <a:rPr lang="zh-CN" altLang="en-US" sz="2000" b="1" dirty="0">
                <a:solidFill>
                  <a:schemeClr val="tx1"/>
                </a:solidFill>
              </a:rPr>
              <a:t>对效应量的解读 </a:t>
            </a:r>
            <a:r>
              <a:rPr lang="en-US" altLang="zh-CN" sz="2000" dirty="0">
                <a:solidFill>
                  <a:schemeClr val="tx1"/>
                </a:solidFill>
              </a:rPr>
              <a:t>(</a:t>
            </a:r>
            <a:r>
              <a:rPr lang="en-AU" sz="1600" i="0" u="none" strike="noStrike" dirty="0" err="1">
                <a:solidFill>
                  <a:srgbClr val="222222"/>
                </a:solidFill>
                <a:effectLst/>
              </a:rPr>
              <a:t>Szaszi</a:t>
            </a:r>
            <a:r>
              <a:rPr lang="en-AU" sz="1600" dirty="0">
                <a:solidFill>
                  <a:srgbClr val="222222"/>
                </a:solidFill>
              </a:rPr>
              <a:t>, et al., </a:t>
            </a:r>
            <a:r>
              <a:rPr lang="en-AU" sz="1600" i="0" u="none" strike="noStrike" dirty="0">
                <a:solidFill>
                  <a:srgbClr val="222222"/>
                </a:solidFill>
                <a:effectLst/>
              </a:rPr>
              <a:t>2022, comment on </a:t>
            </a:r>
            <a:r>
              <a:rPr lang="en-AU" sz="1600" i="1" u="none" strike="noStrike" dirty="0">
                <a:solidFill>
                  <a:srgbClr val="222222"/>
                </a:solidFill>
                <a:effectLst/>
              </a:rPr>
              <a:t>PNAS</a:t>
            </a:r>
            <a:r>
              <a:rPr lang="en-US" altLang="zh-CN" sz="2000" dirty="0">
                <a:solidFill>
                  <a:schemeClr val="tx1"/>
                </a:solidFill>
              </a:rPr>
              <a:t>)</a:t>
            </a:r>
            <a:endParaRPr lang="en-AU" altLang="zh-CN" sz="2000" dirty="0">
              <a:solidFill>
                <a:schemeClr val="tx1"/>
              </a:solidFill>
            </a:endParaRPr>
          </a:p>
          <a:p>
            <a:pPr marL="695325" lvl="2" indent="-342900">
              <a:buFont typeface="Wingdings" pitchFamily="2" charset="2"/>
              <a:buChar char="Ø"/>
              <a:defRPr/>
            </a:pPr>
            <a:r>
              <a:rPr lang="zh-CN" altLang="en-US" sz="2000" dirty="0">
                <a:solidFill>
                  <a:schemeClr val="tx1"/>
                </a:solidFill>
              </a:rPr>
              <a:t>对效应量的解读关系到科研工作者的预期，甚至会影响到整个领域后续研究的实验的设计和数据分析。</a:t>
            </a:r>
            <a:endParaRPr lang="en-AU" altLang="zh-CN" sz="2000" dirty="0">
              <a:solidFill>
                <a:schemeClr val="tx1"/>
              </a:solidFill>
            </a:endParaRPr>
          </a:p>
          <a:p>
            <a:pPr marL="695325" lvl="2" indent="-342900">
              <a:buFont typeface="Wingdings" pitchFamily="2" charset="2"/>
              <a:buChar char="Ø"/>
              <a:defRPr/>
            </a:pPr>
            <a:r>
              <a:rPr lang="zh-CN" altLang="en-US" sz="2000" b="1" dirty="0">
                <a:solidFill>
                  <a:srgbClr val="FF0000"/>
                </a:solidFill>
              </a:rPr>
              <a:t>研究者需要认识到对研究“一直能得到持续且巨大的效应量”的期望是一种谬误。</a:t>
            </a:r>
            <a:r>
              <a:rPr lang="en-AU" sz="2000" b="1" dirty="0">
                <a:solidFill>
                  <a:srgbClr val="FF0000"/>
                </a:solidFill>
              </a:rPr>
              <a:t> </a:t>
            </a:r>
          </a:p>
          <a:p>
            <a:pPr lvl="1">
              <a:spcAft>
                <a:spcPts val="600"/>
              </a:spcAft>
              <a:defRPr/>
            </a:pPr>
            <a:endParaRPr lang="en-AU" altLang="zh-CN" sz="2000" dirty="0">
              <a:effectLst/>
              <a:latin typeface="+mj-ea"/>
              <a:ea typeface="+mj-ea"/>
              <a:cs typeface="Calibri" panose="020F0502020204030204" pitchFamily="34" charset="0"/>
            </a:endParaRPr>
          </a:p>
          <a:p>
            <a:pPr marL="344487" lvl="1" indent="0">
              <a:spcAft>
                <a:spcPts val="600"/>
              </a:spcAft>
              <a:buNone/>
              <a:defRPr/>
            </a:pPr>
            <a:endParaRPr lang="en-AU" altLang="zh-CN" sz="2000" dirty="0">
              <a:latin typeface="+mj-ea"/>
              <a:ea typeface="+mj-ea"/>
              <a:cs typeface="Calibri" panose="020F0502020204030204" pitchFamily="34" charset="0"/>
            </a:endParaRPr>
          </a:p>
          <a:p>
            <a:pPr lvl="1">
              <a:spcAft>
                <a:spcPts val="600"/>
              </a:spcAft>
              <a:defRPr/>
            </a:pPr>
            <a:endParaRPr lang="en-SG" altLang="zh-CN" sz="2800" dirty="0"/>
          </a:p>
        </p:txBody>
      </p:sp>
      <p:pic>
        <p:nvPicPr>
          <p:cNvPr id="2" name="Picture 1">
            <a:extLst>
              <a:ext uri="{FF2B5EF4-FFF2-40B4-BE49-F238E27FC236}">
                <a16:creationId xmlns:a16="http://schemas.microsoft.com/office/drawing/2014/main" id="{9544A00F-6FEA-3D92-0E03-D6136B401B19}"/>
              </a:ext>
            </a:extLst>
          </p:cNvPr>
          <p:cNvPicPr>
            <a:picLocks noChangeAspect="1"/>
          </p:cNvPicPr>
          <p:nvPr/>
        </p:nvPicPr>
        <p:blipFill>
          <a:blip r:embed="rId3"/>
          <a:stretch>
            <a:fillRect/>
          </a:stretch>
        </p:blipFill>
        <p:spPr>
          <a:xfrm>
            <a:off x="7655055" y="874776"/>
            <a:ext cx="3668570" cy="1744258"/>
          </a:xfrm>
          <a:prstGeom prst="rect">
            <a:avLst/>
          </a:prstGeom>
        </p:spPr>
      </p:pic>
      <p:sp>
        <p:nvSpPr>
          <p:cNvPr id="7" name="Rectangle 4">
            <a:extLst>
              <a:ext uri="{FF2B5EF4-FFF2-40B4-BE49-F238E27FC236}">
                <a16:creationId xmlns:a16="http://schemas.microsoft.com/office/drawing/2014/main" id="{B27E09A7-6AAC-05B3-0678-E8384F7EB150}"/>
              </a:ext>
            </a:extLst>
          </p:cNvPr>
          <p:cNvSpPr>
            <a:spLocks noChangeArrowheads="1"/>
          </p:cNvSpPr>
          <p:nvPr/>
        </p:nvSpPr>
        <p:spPr bwMode="auto">
          <a:xfrm>
            <a:off x="5327921" y="26225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7" name="Picture 4" descr="A picture containing diagram&#10;&#10;Description automatically generated">
            <a:extLst>
              <a:ext uri="{FF2B5EF4-FFF2-40B4-BE49-F238E27FC236}">
                <a16:creationId xmlns:a16="http://schemas.microsoft.com/office/drawing/2014/main" id="{96726365-1FD4-EE47-DCF0-732CB6A9E2B5}"/>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8004917" y="4043818"/>
            <a:ext cx="3370216" cy="20282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69F3266-78B9-B264-E19F-92F336D8A9C0}"/>
              </a:ext>
            </a:extLst>
          </p:cNvPr>
          <p:cNvPicPr>
            <a:picLocks noChangeAspect="1"/>
          </p:cNvPicPr>
          <p:nvPr/>
        </p:nvPicPr>
        <p:blipFill>
          <a:blip r:embed="rId6"/>
          <a:stretch>
            <a:fillRect/>
          </a:stretch>
        </p:blipFill>
        <p:spPr>
          <a:xfrm>
            <a:off x="8285029" y="2963828"/>
            <a:ext cx="3138892" cy="822324"/>
          </a:xfrm>
          <a:prstGeom prst="rect">
            <a:avLst/>
          </a:prstGeom>
        </p:spPr>
      </p:pic>
    </p:spTree>
    <p:extLst>
      <p:ext uri="{BB962C8B-B14F-4D97-AF65-F5344CB8AC3E}">
        <p14:creationId xmlns:p14="http://schemas.microsoft.com/office/powerpoint/2010/main" val="562684817"/>
      </p:ext>
    </p:extLst>
  </p:cSld>
  <p:clrMapOvr>
    <a:masterClrMapping/>
  </p:clrMapOvr>
  <mc:AlternateContent xmlns:mc="http://schemas.openxmlformats.org/markup-compatibility/2006" xmlns:p14="http://schemas.microsoft.com/office/powerpoint/2010/main">
    <mc:Choice Requires="p14">
      <p:transition spd="slow" p14:dur="2000" advTm="840"/>
    </mc:Choice>
    <mc:Fallback xmlns="">
      <p:transition spd="slow" advTm="84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a:extLst>
              <a:ext uri="{FF2B5EF4-FFF2-40B4-BE49-F238E27FC236}">
                <a16:creationId xmlns:a16="http://schemas.microsoft.com/office/drawing/2014/main" id="{70C0B8DB-8607-47B7-BD69-6CCAD606A102}"/>
              </a:ext>
            </a:extLst>
          </p:cNvPr>
          <p:cNvSpPr>
            <a:spLocks noGrp="1" noChangeArrowheads="1"/>
          </p:cNvSpPr>
          <p:nvPr>
            <p:ph idx="1"/>
          </p:nvPr>
        </p:nvSpPr>
        <p:spPr>
          <a:xfrm>
            <a:off x="914400" y="3313788"/>
            <a:ext cx="10464800" cy="4443413"/>
          </a:xfrm>
        </p:spPr>
        <p:txBody>
          <a:bodyPr/>
          <a:lstStyle/>
          <a:p>
            <a:pPr marL="0" indent="0" algn="ctr">
              <a:buFont typeface="Wingdings" panose="05000000000000000000" pitchFamily="2" charset="2"/>
              <a:buNone/>
            </a:pPr>
            <a:r>
              <a:rPr lang="en-US" altLang="zh-CN" sz="6000" b="1" dirty="0">
                <a:solidFill>
                  <a:srgbClr val="002673"/>
                </a:solidFill>
              </a:rPr>
              <a:t>Thanks</a:t>
            </a:r>
            <a:r>
              <a:rPr lang="zh-CN" altLang="en-US" sz="6000" b="1" dirty="0">
                <a:solidFill>
                  <a:srgbClr val="002673"/>
                </a:solidFill>
              </a:rPr>
              <a:t>！</a:t>
            </a:r>
            <a:endParaRPr lang="en-US" altLang="en-US" sz="6000" b="1" dirty="0">
              <a:solidFill>
                <a:srgbClr val="002673"/>
              </a:solidFill>
            </a:endParaRPr>
          </a:p>
        </p:txBody>
      </p:sp>
      <p:sp>
        <p:nvSpPr>
          <p:cNvPr id="3" name="TextBox 2">
            <a:extLst>
              <a:ext uri="{FF2B5EF4-FFF2-40B4-BE49-F238E27FC236}">
                <a16:creationId xmlns:a16="http://schemas.microsoft.com/office/drawing/2014/main" id="{CB4F0E99-D5A3-7FD9-7778-6737D0E9D8D7}"/>
              </a:ext>
            </a:extLst>
          </p:cNvPr>
          <p:cNvSpPr txBox="1"/>
          <p:nvPr/>
        </p:nvSpPr>
        <p:spPr>
          <a:xfrm>
            <a:off x="2438247" y="2046456"/>
            <a:ext cx="7507982" cy="1969770"/>
          </a:xfrm>
          <a:prstGeom prst="rect">
            <a:avLst/>
          </a:prstGeom>
          <a:noFill/>
        </p:spPr>
        <p:txBody>
          <a:bodyPr wrap="square">
            <a:spAutoFit/>
          </a:bodyPr>
          <a:lstStyle/>
          <a:p>
            <a:pPr algn="ctr">
              <a:spcBef>
                <a:spcPts val="1200"/>
              </a:spcBef>
            </a:pPr>
            <a:r>
              <a:rPr lang="zh-CN" altLang="en-US" sz="2800" dirty="0">
                <a:solidFill>
                  <a:srgbClr val="002673"/>
                </a:solidFill>
                <a:latin typeface="Times New Roman" panose="02020603050405020304" pitchFamily="18" charset="0"/>
                <a:ea typeface="楷体" panose="02010609060101010101" pitchFamily="49" charset="-122"/>
              </a:rPr>
              <a:t>正确应用</a:t>
            </a:r>
            <a:r>
              <a:rPr lang="en-AU" sz="2800" dirty="0">
                <a:solidFill>
                  <a:srgbClr val="002673"/>
                </a:solidFill>
                <a:latin typeface="Times New Roman" panose="02020603050405020304" pitchFamily="18" charset="0"/>
                <a:ea typeface="楷体" panose="02010609060101010101" pitchFamily="49" charset="-122"/>
              </a:rPr>
              <a:t>元分析</a:t>
            </a:r>
            <a:r>
              <a:rPr lang="zh-CN" altLang="en-US" sz="2800" dirty="0">
                <a:solidFill>
                  <a:srgbClr val="002673"/>
                </a:solidFill>
                <a:latin typeface="Times New Roman" panose="02020603050405020304" pitchFamily="18" charset="0"/>
                <a:ea typeface="楷体" panose="02010609060101010101" pitchFamily="49" charset="-122"/>
              </a:rPr>
              <a:t>：既不能夸大</a:t>
            </a:r>
            <a:r>
              <a:rPr lang="en-AU" sz="2800" dirty="0">
                <a:solidFill>
                  <a:srgbClr val="002673"/>
                </a:solidFill>
                <a:latin typeface="Times New Roman" panose="02020603050405020304" pitchFamily="18" charset="0"/>
                <a:ea typeface="楷体" panose="02010609060101010101" pitchFamily="49" charset="-122"/>
              </a:rPr>
              <a:t>元分析</a:t>
            </a:r>
            <a:r>
              <a:rPr lang="zh-CN" altLang="en-US" sz="2800" dirty="0">
                <a:solidFill>
                  <a:srgbClr val="002673"/>
                </a:solidFill>
                <a:latin typeface="Times New Roman" panose="02020603050405020304" pitchFamily="18" charset="0"/>
                <a:ea typeface="楷体" panose="02010609060101010101" pitchFamily="49" charset="-122"/>
              </a:rPr>
              <a:t>的作用，也不能否定元分析的用途。</a:t>
            </a:r>
          </a:p>
          <a:p>
            <a:pPr algn="ctr">
              <a:spcBef>
                <a:spcPts val="1200"/>
              </a:spcBef>
            </a:pPr>
            <a:br>
              <a:rPr lang="zh-CN" altLang="en-US" sz="2800" b="1" dirty="0">
                <a:solidFill>
                  <a:srgbClr val="002673"/>
                </a:solidFill>
                <a:latin typeface="Times New Roman" panose="02020603050405020304" pitchFamily="18" charset="0"/>
                <a:ea typeface="楷体" panose="02010609060101010101" pitchFamily="49" charset="-122"/>
              </a:rPr>
            </a:br>
            <a:endParaRPr lang="en-US" sz="2800" b="1" dirty="0">
              <a:solidFill>
                <a:srgbClr val="002673"/>
              </a:solidFill>
              <a:latin typeface="Times New Roman" panose="02020603050405020304" pitchFamily="18" charset="0"/>
              <a:ea typeface="楷体" panose="02010609060101010101" pitchFamily="49" charset="-122"/>
            </a:endParaRPr>
          </a:p>
        </p:txBody>
      </p:sp>
      <p:pic>
        <p:nvPicPr>
          <p:cNvPr id="4" name="Picture 3" descr="A screenshot of a white cat&#10;&#10;Description automatically generated">
            <a:extLst>
              <a:ext uri="{FF2B5EF4-FFF2-40B4-BE49-F238E27FC236}">
                <a16:creationId xmlns:a16="http://schemas.microsoft.com/office/drawing/2014/main" id="{E567C37C-4E9C-4440-4BE4-DD5E8732F440}"/>
              </a:ext>
            </a:extLst>
          </p:cNvPr>
          <p:cNvPicPr>
            <a:picLocks noChangeAspect="1"/>
          </p:cNvPicPr>
          <p:nvPr/>
        </p:nvPicPr>
        <p:blipFill>
          <a:blip r:embed="rId2"/>
          <a:stretch>
            <a:fillRect/>
          </a:stretch>
        </p:blipFill>
        <p:spPr>
          <a:xfrm>
            <a:off x="815332" y="2563087"/>
            <a:ext cx="2592388" cy="3444680"/>
          </a:xfrm>
          <a:prstGeom prst="rect">
            <a:avLst/>
          </a:prstGeom>
        </p:spPr>
      </p:pic>
      <p:sp>
        <p:nvSpPr>
          <p:cNvPr id="6" name="TextBox 5">
            <a:extLst>
              <a:ext uri="{FF2B5EF4-FFF2-40B4-BE49-F238E27FC236}">
                <a16:creationId xmlns:a16="http://schemas.microsoft.com/office/drawing/2014/main" id="{74DDBDF2-7076-9D02-B2FD-1598DA2AF0BA}"/>
              </a:ext>
            </a:extLst>
          </p:cNvPr>
          <p:cNvSpPr txBox="1"/>
          <p:nvPr/>
        </p:nvSpPr>
        <p:spPr>
          <a:xfrm>
            <a:off x="4252608" y="4169842"/>
            <a:ext cx="3172663" cy="400110"/>
          </a:xfrm>
          <a:prstGeom prst="rect">
            <a:avLst/>
          </a:prstGeom>
          <a:noFill/>
        </p:spPr>
        <p:txBody>
          <a:bodyPr wrap="none" rtlCol="0">
            <a:spAutoFit/>
          </a:bodyPr>
          <a:lstStyle/>
          <a:p>
            <a:r>
              <a:rPr lang="en-AU" b="0" i="0" strike="noStrike" dirty="0">
                <a:solidFill>
                  <a:srgbClr val="1F2328"/>
                </a:solidFill>
                <a:effectLst/>
                <a:latin typeface="Times New Roman" panose="02020603050405020304" pitchFamily="18" charset="0"/>
                <a:cs typeface="Times New Roman" panose="02020603050405020304" pitchFamily="18" charset="0"/>
              </a:rPr>
              <a:t> </a:t>
            </a:r>
            <a:r>
              <a:rPr lang="en-AU" b="0" i="0" dirty="0">
                <a:effectLst/>
                <a:latin typeface="Times New Roman" panose="02020603050405020304" pitchFamily="18" charset="0"/>
                <a:cs typeface="Times New Roman" panose="02020603050405020304" pitchFamily="18" charset="0"/>
                <a:hlinkClick r:id="rId3"/>
              </a:rPr>
              <a:t>zhengliu2@link.cuhk.edu.cn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880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8466E60-3DB3-4CEC-8868-CF9DA1E7B89F}"/>
              </a:ext>
            </a:extLst>
          </p:cNvPr>
          <p:cNvSpPr>
            <a:spLocks noGrp="1" noChangeArrowheads="1"/>
          </p:cNvSpPr>
          <p:nvPr>
            <p:ph type="title"/>
          </p:nvPr>
        </p:nvSpPr>
        <p:spPr>
          <a:xfrm>
            <a:off x="812800" y="609600"/>
            <a:ext cx="10566400" cy="890588"/>
          </a:xfrm>
        </p:spPr>
        <p:txBody>
          <a:bodyPr/>
          <a:lstStyle/>
          <a:p>
            <a:r>
              <a:rPr lang="zh-CN" altLang="en-US" sz="3200" dirty="0">
                <a:solidFill>
                  <a:srgbClr val="FF0000"/>
                </a:solidFill>
              </a:rPr>
              <a:t>元分析的功能</a:t>
            </a:r>
          </a:p>
        </p:txBody>
      </p:sp>
      <p:sp>
        <p:nvSpPr>
          <p:cNvPr id="2" name="Content Placeholder 1">
            <a:extLst>
              <a:ext uri="{FF2B5EF4-FFF2-40B4-BE49-F238E27FC236}">
                <a16:creationId xmlns:a16="http://schemas.microsoft.com/office/drawing/2014/main" id="{4FE8085C-CE41-728B-F077-CEB13B426632}"/>
              </a:ext>
            </a:extLst>
          </p:cNvPr>
          <p:cNvSpPr>
            <a:spLocks noGrp="1"/>
          </p:cNvSpPr>
          <p:nvPr>
            <p:ph idx="1"/>
          </p:nvPr>
        </p:nvSpPr>
        <p:spPr>
          <a:xfrm>
            <a:off x="796365" y="1355184"/>
            <a:ext cx="10464800" cy="4443460"/>
          </a:xfrm>
        </p:spPr>
        <p:txBody>
          <a:bodyPr/>
          <a:lstStyle/>
          <a:p>
            <a:r>
              <a:rPr lang="en-US" dirty="0">
                <a:solidFill>
                  <a:schemeClr val="tx1"/>
                </a:solidFill>
                <a:latin typeface="Kaiti TC" panose="02010600040101010101" pitchFamily="2" charset="-120"/>
                <a:ea typeface="Kaiti TC" panose="02010600040101010101" pitchFamily="2" charset="-120"/>
              </a:rPr>
              <a:t>荟萃领域整体效应</a:t>
            </a:r>
            <a:r>
              <a:rPr lang="zh-CN" altLang="en-US" dirty="0">
                <a:solidFill>
                  <a:schemeClr val="tx1"/>
                </a:solidFill>
                <a:latin typeface="Kaiti TC" panose="02010600040101010101" pitchFamily="2" charset="-120"/>
                <a:ea typeface="Kaiti TC" panose="02010600040101010101" pitchFamily="2" charset="-120"/>
              </a:rPr>
              <a:t>：</a:t>
            </a:r>
            <a:r>
              <a:rPr lang="en-US" altLang="zh-CN" dirty="0">
                <a:solidFill>
                  <a:srgbClr val="FF0000"/>
                </a:solidFill>
                <a:latin typeface="Kaiti TC" panose="02010600040101010101" pitchFamily="2" charset="-120"/>
                <a:ea typeface="Kaiti TC" panose="02010600040101010101" pitchFamily="2" charset="-120"/>
              </a:rPr>
              <a:t>A</a:t>
            </a:r>
            <a:r>
              <a:rPr lang="zh-CN" altLang="en-US" dirty="0">
                <a:solidFill>
                  <a:srgbClr val="FF0000"/>
                </a:solidFill>
                <a:latin typeface="Kaiti TC" panose="02010600040101010101" pitchFamily="2" charset="-120"/>
                <a:ea typeface="Kaiti TC" panose="02010600040101010101" pitchFamily="2" charset="-120"/>
              </a:rPr>
              <a:t>对</a:t>
            </a:r>
            <a:r>
              <a:rPr lang="en-US" altLang="zh-CN" dirty="0">
                <a:solidFill>
                  <a:srgbClr val="FF0000"/>
                </a:solidFill>
                <a:latin typeface="Kaiti TC" panose="02010600040101010101" pitchFamily="2" charset="-120"/>
                <a:ea typeface="Kaiti TC" panose="02010600040101010101" pitchFamily="2" charset="-120"/>
              </a:rPr>
              <a:t>B</a:t>
            </a:r>
            <a:r>
              <a:rPr lang="zh-CN" altLang="en-US" dirty="0">
                <a:solidFill>
                  <a:srgbClr val="FF0000"/>
                </a:solidFill>
                <a:latin typeface="Kaiti TC" panose="02010600040101010101" pitchFamily="2" charset="-120"/>
                <a:ea typeface="Kaiti TC" panose="02010600040101010101" pitchFamily="2" charset="-120"/>
              </a:rPr>
              <a:t>是否真实有影响？</a:t>
            </a:r>
            <a:endParaRPr lang="en-US" dirty="0">
              <a:solidFill>
                <a:srgbClr val="FF0000"/>
              </a:solidFill>
              <a:latin typeface="Kaiti TC" panose="02010600040101010101" pitchFamily="2" charset="-120"/>
              <a:ea typeface="Kaiti TC" panose="02010600040101010101" pitchFamily="2" charset="-120"/>
            </a:endParaRPr>
          </a:p>
          <a:p>
            <a:r>
              <a:rPr lang="en-US" dirty="0">
                <a:solidFill>
                  <a:schemeClr val="tx1"/>
                </a:solidFill>
                <a:latin typeface="Kaiti TC" panose="02010600040101010101" pitchFamily="2" charset="-120"/>
                <a:ea typeface="Kaiti TC" panose="02010600040101010101" pitchFamily="2" charset="-120"/>
              </a:rPr>
              <a:t>检验效应的边界条件</a:t>
            </a:r>
            <a:r>
              <a:rPr lang="zh-CN" altLang="en-US" dirty="0">
                <a:solidFill>
                  <a:schemeClr val="tx1"/>
                </a:solidFill>
                <a:latin typeface="Kaiti TC" panose="02010600040101010101" pitchFamily="2" charset="-120"/>
                <a:ea typeface="Kaiti TC" panose="02010600040101010101" pitchFamily="2" charset="-120"/>
              </a:rPr>
              <a:t>：</a:t>
            </a:r>
            <a:r>
              <a:rPr lang="en-US" altLang="zh-CN" dirty="0">
                <a:solidFill>
                  <a:srgbClr val="FF0000"/>
                </a:solidFill>
                <a:latin typeface="Kaiti TC" panose="02010600040101010101" pitchFamily="2" charset="-120"/>
                <a:ea typeface="Kaiti TC" panose="02010600040101010101" pitchFamily="2" charset="-120"/>
              </a:rPr>
              <a:t>A</a:t>
            </a:r>
            <a:r>
              <a:rPr lang="zh-CN" altLang="en-US" dirty="0">
                <a:solidFill>
                  <a:srgbClr val="FF0000"/>
                </a:solidFill>
                <a:latin typeface="Kaiti TC" panose="02010600040101010101" pitchFamily="2" charset="-120"/>
                <a:ea typeface="Kaiti TC" panose="02010600040101010101" pitchFamily="2" charset="-120"/>
              </a:rPr>
              <a:t>对</a:t>
            </a:r>
            <a:r>
              <a:rPr lang="en-US" altLang="zh-CN" dirty="0">
                <a:solidFill>
                  <a:srgbClr val="FF0000"/>
                </a:solidFill>
                <a:latin typeface="Kaiti TC" panose="02010600040101010101" pitchFamily="2" charset="-120"/>
                <a:ea typeface="Kaiti TC" panose="02010600040101010101" pitchFamily="2" charset="-120"/>
              </a:rPr>
              <a:t>B</a:t>
            </a:r>
            <a:r>
              <a:rPr lang="zh-CN" altLang="en-US" dirty="0">
                <a:solidFill>
                  <a:srgbClr val="FF0000"/>
                </a:solidFill>
                <a:latin typeface="Kaiti TC" panose="02010600040101010101" pitchFamily="2" charset="-120"/>
                <a:ea typeface="Kaiti TC" panose="02010600040101010101" pitchFamily="2" charset="-120"/>
              </a:rPr>
              <a:t>的影响是否受到</a:t>
            </a:r>
            <a:r>
              <a:rPr lang="en-US" altLang="zh-CN" dirty="0">
                <a:solidFill>
                  <a:srgbClr val="FF0000"/>
                </a:solidFill>
                <a:latin typeface="Kaiti TC" panose="02010600040101010101" pitchFamily="2" charset="-120"/>
                <a:ea typeface="Kaiti TC" panose="02010600040101010101" pitchFamily="2" charset="-120"/>
              </a:rPr>
              <a:t>CDEF..</a:t>
            </a:r>
            <a:r>
              <a:rPr lang="zh-CN" altLang="en-US" dirty="0">
                <a:solidFill>
                  <a:srgbClr val="FF0000"/>
                </a:solidFill>
                <a:latin typeface="Kaiti TC" panose="02010600040101010101" pitchFamily="2" charset="-120"/>
                <a:ea typeface="Kaiti TC" panose="02010600040101010101" pitchFamily="2" charset="-120"/>
              </a:rPr>
              <a:t>的调节？</a:t>
            </a:r>
            <a:endParaRPr lang="en-US" altLang="zh-CN" dirty="0">
              <a:solidFill>
                <a:srgbClr val="FF0000"/>
              </a:solidFill>
              <a:latin typeface="Kaiti TC" panose="02010600040101010101" pitchFamily="2" charset="-120"/>
              <a:ea typeface="Kaiti TC" panose="02010600040101010101" pitchFamily="2" charset="-120"/>
            </a:endParaRPr>
          </a:p>
          <a:p>
            <a:endParaRPr lang="en-AU" dirty="0">
              <a:solidFill>
                <a:schemeClr val="tx1"/>
              </a:solidFill>
              <a:latin typeface="Kaiti TC" panose="02010600040101010101" pitchFamily="2" charset="-120"/>
              <a:ea typeface="Kaiti TC" panose="02010600040101010101" pitchFamily="2" charset="-120"/>
            </a:endParaRPr>
          </a:p>
          <a:p>
            <a:r>
              <a:rPr lang="zh-CN" altLang="en-US" dirty="0">
                <a:solidFill>
                  <a:schemeClr val="tx1"/>
                </a:solidFill>
                <a:latin typeface="Kaiti TC" panose="02010600040101010101" pitchFamily="2" charset="-120"/>
                <a:ea typeface="Kaiti TC" panose="02010600040101010101" pitchFamily="2" charset="-120"/>
              </a:rPr>
              <a:t>其他高阶功能</a:t>
            </a:r>
            <a:endParaRPr lang="en-US" dirty="0">
              <a:solidFill>
                <a:schemeClr val="tx1"/>
              </a:solidFill>
              <a:latin typeface="Kaiti TC" panose="02010600040101010101" pitchFamily="2" charset="-120"/>
              <a:ea typeface="Kaiti TC" panose="02010600040101010101" pitchFamily="2" charset="-120"/>
            </a:endParaRPr>
          </a:p>
        </p:txBody>
      </p:sp>
      <p:pic>
        <p:nvPicPr>
          <p:cNvPr id="4" name="Picture 3">
            <a:extLst>
              <a:ext uri="{FF2B5EF4-FFF2-40B4-BE49-F238E27FC236}">
                <a16:creationId xmlns:a16="http://schemas.microsoft.com/office/drawing/2014/main" id="{B29F23BE-E6CE-94FA-AAA3-67C751B7C572}"/>
              </a:ext>
            </a:extLst>
          </p:cNvPr>
          <p:cNvPicPr>
            <a:picLocks noChangeAspect="1"/>
          </p:cNvPicPr>
          <p:nvPr/>
        </p:nvPicPr>
        <p:blipFill>
          <a:blip r:embed="rId3"/>
          <a:stretch>
            <a:fillRect/>
          </a:stretch>
        </p:blipFill>
        <p:spPr>
          <a:xfrm>
            <a:off x="6855691" y="2711344"/>
            <a:ext cx="3621624" cy="2746398"/>
          </a:xfrm>
          <a:prstGeom prst="rect">
            <a:avLst/>
          </a:prstGeom>
        </p:spPr>
      </p:pic>
      <p:sp>
        <p:nvSpPr>
          <p:cNvPr id="6" name="TextBox 5">
            <a:extLst>
              <a:ext uri="{FF2B5EF4-FFF2-40B4-BE49-F238E27FC236}">
                <a16:creationId xmlns:a16="http://schemas.microsoft.com/office/drawing/2014/main" id="{45BCFE12-B4D2-143E-E3B2-19E35F779B93}"/>
              </a:ext>
            </a:extLst>
          </p:cNvPr>
          <p:cNvSpPr txBox="1"/>
          <p:nvPr/>
        </p:nvSpPr>
        <p:spPr>
          <a:xfrm>
            <a:off x="3048000" y="5394141"/>
            <a:ext cx="6542764" cy="646331"/>
          </a:xfrm>
          <a:prstGeom prst="rect">
            <a:avLst/>
          </a:prstGeom>
          <a:noFill/>
        </p:spPr>
        <p:txBody>
          <a:bodyPr wrap="square">
            <a:spAutoFit/>
          </a:bodyPr>
          <a:lstStyle/>
          <a:p>
            <a:pPr lvl="1" algn="ctr"/>
            <a:r>
              <a:rPr lang="zh-CN" altLang="en-US" sz="1800" dirty="0">
                <a:latin typeface="Kaiti TC" panose="02010600040101010101" pitchFamily="2" charset="-120"/>
                <a:ea typeface="Kaiti TC" panose="02010600040101010101" pitchFamily="2" charset="-120"/>
              </a:rPr>
              <a:t>通过汇聚领域数据检验对抗的理论</a:t>
            </a:r>
            <a:endParaRPr lang="en-AU" altLang="zh-CN" sz="1800" dirty="0">
              <a:latin typeface="Kaiti TC" panose="02010600040101010101" pitchFamily="2" charset="-120"/>
              <a:ea typeface="Kaiti TC" panose="02010600040101010101" pitchFamily="2" charset="-120"/>
            </a:endParaRPr>
          </a:p>
          <a:p>
            <a:pPr lvl="1" algn="ctr"/>
            <a:r>
              <a:rPr lang="zh-CN" altLang="en-US" sz="1800" dirty="0">
                <a:latin typeface="Kaiti TC" panose="02010600040101010101" pitchFamily="2" charset="-120"/>
                <a:ea typeface="Kaiti TC" panose="02010600040101010101" pitchFamily="2" charset="-120"/>
              </a:rPr>
              <a:t>（</a:t>
            </a:r>
            <a:r>
              <a:rPr lang="en-AU" sz="1800" dirty="0">
                <a:latin typeface="Kaiti TC" panose="02010600040101010101" pitchFamily="2" charset="-120"/>
                <a:ea typeface="Kaiti TC" panose="02010600040101010101" pitchFamily="2" charset="-120"/>
              </a:rPr>
              <a:t>Wulff et al., 2018; </a:t>
            </a:r>
            <a:r>
              <a:rPr lang="en-US" altLang="zh-CN" sz="1800" dirty="0">
                <a:latin typeface="Kaiti TC" panose="02010600040101010101" pitchFamily="2" charset="-120"/>
                <a:ea typeface="Kaiti TC" panose="02010600040101010101" pitchFamily="2" charset="-120"/>
              </a:rPr>
              <a:t>Lu</a:t>
            </a:r>
            <a:r>
              <a:rPr lang="zh-CN" altLang="en-US" sz="1800" dirty="0">
                <a:latin typeface="Kaiti TC" panose="02010600040101010101" pitchFamily="2" charset="-120"/>
                <a:ea typeface="Kaiti TC" panose="02010600040101010101" pitchFamily="2" charset="-120"/>
              </a:rPr>
              <a:t> </a:t>
            </a:r>
            <a:r>
              <a:rPr lang="en-US" altLang="zh-CN" sz="1800" dirty="0">
                <a:latin typeface="Kaiti TC" panose="02010600040101010101" pitchFamily="2" charset="-120"/>
                <a:ea typeface="Kaiti TC" panose="02010600040101010101" pitchFamily="2" charset="-120"/>
              </a:rPr>
              <a:t>et.al, 2023, Psychological </a:t>
            </a:r>
            <a:r>
              <a:rPr lang="en-US" altLang="zh-CN" sz="1800" i="1" dirty="0">
                <a:latin typeface="Kaiti TC" panose="02010600040101010101" pitchFamily="2" charset="-120"/>
                <a:ea typeface="Kaiti TC" panose="02010600040101010101" pitchFamily="2" charset="-120"/>
              </a:rPr>
              <a:t>Bulletin</a:t>
            </a:r>
            <a:r>
              <a:rPr lang="en-US" altLang="zh-CN" sz="1800" dirty="0">
                <a:latin typeface="Kaiti TC" panose="02010600040101010101" pitchFamily="2" charset="-120"/>
                <a:ea typeface="Kaiti TC" panose="02010600040101010101" pitchFamily="2" charset="-120"/>
              </a:rPr>
              <a:t> </a:t>
            </a:r>
            <a:r>
              <a:rPr lang="zh-CN" altLang="en-US" sz="1800" dirty="0">
                <a:latin typeface="Kaiti TC" panose="02010600040101010101" pitchFamily="2" charset="-120"/>
                <a:ea typeface="Kaiti TC" panose="02010600040101010101" pitchFamily="2" charset="-120"/>
              </a:rPr>
              <a:t>）</a:t>
            </a:r>
            <a:endParaRPr lang="en-AU" altLang="zh-CN" sz="1800" dirty="0">
              <a:latin typeface="Kaiti TC" panose="02010600040101010101" pitchFamily="2" charset="-120"/>
              <a:ea typeface="Kaiti TC" panose="02010600040101010101" pitchFamily="2" charset="-120"/>
            </a:endParaRPr>
          </a:p>
        </p:txBody>
      </p:sp>
      <p:pic>
        <p:nvPicPr>
          <p:cNvPr id="8" name="Picture 7" descr="A group of different colored squares&#10;&#10;Description automatically generated with medium confidence">
            <a:extLst>
              <a:ext uri="{FF2B5EF4-FFF2-40B4-BE49-F238E27FC236}">
                <a16:creationId xmlns:a16="http://schemas.microsoft.com/office/drawing/2014/main" id="{792CDA58-B3E7-9CF9-A80C-93C9992F7E35}"/>
              </a:ext>
            </a:extLst>
          </p:cNvPr>
          <p:cNvPicPr>
            <a:picLocks noChangeAspect="1"/>
          </p:cNvPicPr>
          <p:nvPr/>
        </p:nvPicPr>
        <p:blipFill>
          <a:blip r:embed="rId4"/>
          <a:stretch>
            <a:fillRect/>
          </a:stretch>
        </p:blipFill>
        <p:spPr>
          <a:xfrm>
            <a:off x="3521550" y="2763622"/>
            <a:ext cx="3216106" cy="2694120"/>
          </a:xfrm>
          <a:prstGeom prst="rect">
            <a:avLst/>
          </a:prstGeom>
        </p:spPr>
      </p:pic>
    </p:spTree>
    <p:extLst>
      <p:ext uri="{BB962C8B-B14F-4D97-AF65-F5344CB8AC3E}">
        <p14:creationId xmlns:p14="http://schemas.microsoft.com/office/powerpoint/2010/main" val="859114061"/>
      </p:ext>
    </p:extLst>
  </p:cSld>
  <p:clrMapOvr>
    <a:masterClrMapping/>
  </p:clrMapOvr>
  <mc:AlternateContent xmlns:mc="http://schemas.openxmlformats.org/markup-compatibility/2006" xmlns:p14="http://schemas.microsoft.com/office/powerpoint/2010/main">
    <mc:Choice Requires="p14">
      <p:transition spd="slow" p14:dur="2000" advTm="840"/>
    </mc:Choice>
    <mc:Fallback xmlns="">
      <p:transition spd="slow" advTm="84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8466E60-3DB3-4CEC-8868-CF9DA1E7B89F}"/>
              </a:ext>
            </a:extLst>
          </p:cNvPr>
          <p:cNvSpPr>
            <a:spLocks noGrp="1" noChangeArrowheads="1"/>
          </p:cNvSpPr>
          <p:nvPr>
            <p:ph type="title"/>
          </p:nvPr>
        </p:nvSpPr>
        <p:spPr>
          <a:xfrm>
            <a:off x="812800" y="609600"/>
            <a:ext cx="10566400" cy="591968"/>
          </a:xfrm>
        </p:spPr>
        <p:txBody>
          <a:bodyPr/>
          <a:lstStyle/>
          <a:p>
            <a:r>
              <a:rPr lang="zh-CN" altLang="en-US" sz="3200" dirty="0">
                <a:solidFill>
                  <a:srgbClr val="FF0000"/>
                </a:solidFill>
              </a:rPr>
              <a:t>元分析的基本流程</a:t>
            </a:r>
          </a:p>
        </p:txBody>
      </p:sp>
      <p:sp>
        <p:nvSpPr>
          <p:cNvPr id="40" name="Content Placeholder 1">
            <a:extLst>
              <a:ext uri="{FF2B5EF4-FFF2-40B4-BE49-F238E27FC236}">
                <a16:creationId xmlns:a16="http://schemas.microsoft.com/office/drawing/2014/main" id="{4A2C7D01-6584-19DB-FE66-78EA4A38D41A}"/>
              </a:ext>
            </a:extLst>
          </p:cNvPr>
          <p:cNvSpPr>
            <a:spLocks noGrp="1"/>
          </p:cNvSpPr>
          <p:nvPr>
            <p:ph idx="1"/>
          </p:nvPr>
        </p:nvSpPr>
        <p:spPr>
          <a:xfrm>
            <a:off x="796365" y="1355184"/>
            <a:ext cx="10464800" cy="1029999"/>
          </a:xfrm>
        </p:spPr>
        <p:txBody>
          <a:bodyPr/>
          <a:lstStyle/>
          <a:p>
            <a:r>
              <a:rPr lang="zh-CN" altLang="en-US" dirty="0">
                <a:solidFill>
                  <a:schemeClr val="tx1"/>
                </a:solidFill>
              </a:rPr>
              <a:t>“十步”固定流程</a:t>
            </a:r>
            <a:endParaRPr lang="en-AU" altLang="zh-CN" dirty="0">
              <a:solidFill>
                <a:schemeClr val="tx1"/>
              </a:solidFill>
            </a:endParaRPr>
          </a:p>
          <a:p>
            <a:endParaRPr lang="en-US" dirty="0"/>
          </a:p>
        </p:txBody>
      </p:sp>
      <p:grpSp>
        <p:nvGrpSpPr>
          <p:cNvPr id="42" name="Group 41">
            <a:extLst>
              <a:ext uri="{FF2B5EF4-FFF2-40B4-BE49-F238E27FC236}">
                <a16:creationId xmlns:a16="http://schemas.microsoft.com/office/drawing/2014/main" id="{AF091C79-F631-060E-0DBB-10BD9D2386A0}"/>
              </a:ext>
            </a:extLst>
          </p:cNvPr>
          <p:cNvGrpSpPr/>
          <p:nvPr/>
        </p:nvGrpSpPr>
        <p:grpSpPr>
          <a:xfrm>
            <a:off x="495164" y="2071809"/>
            <a:ext cx="10823780" cy="3815047"/>
            <a:chOff x="303144" y="1976236"/>
            <a:chExt cx="10823780" cy="3815047"/>
          </a:xfrm>
        </p:grpSpPr>
        <p:grpSp>
          <p:nvGrpSpPr>
            <p:cNvPr id="41" name="Group 40">
              <a:extLst>
                <a:ext uri="{FF2B5EF4-FFF2-40B4-BE49-F238E27FC236}">
                  <a16:creationId xmlns:a16="http://schemas.microsoft.com/office/drawing/2014/main" id="{DDD74C3D-E86D-02F5-6050-C67018F43F54}"/>
                </a:ext>
              </a:extLst>
            </p:cNvPr>
            <p:cNvGrpSpPr/>
            <p:nvPr/>
          </p:nvGrpSpPr>
          <p:grpSpPr>
            <a:xfrm>
              <a:off x="303144" y="1976236"/>
              <a:ext cx="10823780" cy="3403805"/>
              <a:chOff x="153342" y="2358627"/>
              <a:chExt cx="10823780" cy="3403805"/>
            </a:xfrm>
          </p:grpSpPr>
          <p:sp>
            <p:nvSpPr>
              <p:cNvPr id="17" name="Right Arrow 16">
                <a:extLst>
                  <a:ext uri="{FF2B5EF4-FFF2-40B4-BE49-F238E27FC236}">
                    <a16:creationId xmlns:a16="http://schemas.microsoft.com/office/drawing/2014/main" id="{22681D4F-0F95-BAE0-1C30-687F4CCBBC8D}"/>
                  </a:ext>
                </a:extLst>
              </p:cNvPr>
              <p:cNvSpPr/>
              <p:nvPr/>
            </p:nvSpPr>
            <p:spPr bwMode="auto">
              <a:xfrm rot="5400000">
                <a:off x="5615356" y="5263180"/>
                <a:ext cx="499252" cy="499252"/>
              </a:xfrm>
              <a:prstGeom prst="rightArrow">
                <a:avLst/>
              </a:prstGeom>
              <a:no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dirty="0">
                  <a:ln>
                    <a:noFill/>
                  </a:ln>
                  <a:solidFill>
                    <a:srgbClr val="006699"/>
                  </a:solidFill>
                  <a:effectLst/>
                  <a:latin typeface="Palatino Linotype" panose="02040502050505030304" pitchFamily="18" charset="0"/>
                  <a:ea typeface="宋体" panose="02010600030101010101" pitchFamily="2" charset="-122"/>
                </a:endParaRPr>
              </a:p>
            </p:txBody>
          </p:sp>
          <p:grpSp>
            <p:nvGrpSpPr>
              <p:cNvPr id="5" name="Group 4">
                <a:extLst>
                  <a:ext uri="{FF2B5EF4-FFF2-40B4-BE49-F238E27FC236}">
                    <a16:creationId xmlns:a16="http://schemas.microsoft.com/office/drawing/2014/main" id="{52705ACC-A6A5-9AF9-B3DB-0459A63B79FF}"/>
                  </a:ext>
                </a:extLst>
              </p:cNvPr>
              <p:cNvGrpSpPr/>
              <p:nvPr/>
            </p:nvGrpSpPr>
            <p:grpSpPr>
              <a:xfrm>
                <a:off x="153342" y="2358627"/>
                <a:ext cx="10823780" cy="2846441"/>
                <a:chOff x="146455" y="1471493"/>
                <a:chExt cx="10823780" cy="2846441"/>
              </a:xfrm>
            </p:grpSpPr>
            <p:sp>
              <p:nvSpPr>
                <p:cNvPr id="15" name="Right Arrow 14">
                  <a:extLst>
                    <a:ext uri="{FF2B5EF4-FFF2-40B4-BE49-F238E27FC236}">
                      <a16:creationId xmlns:a16="http://schemas.microsoft.com/office/drawing/2014/main" id="{54A51934-81A9-8215-79CC-19F740606010}"/>
                    </a:ext>
                  </a:extLst>
                </p:cNvPr>
                <p:cNvSpPr/>
                <p:nvPr/>
              </p:nvSpPr>
              <p:spPr bwMode="auto">
                <a:xfrm>
                  <a:off x="8944830" y="1606588"/>
                  <a:ext cx="499252" cy="499252"/>
                </a:xfrm>
                <a:prstGeom prst="rightArrow">
                  <a:avLst/>
                </a:prstGeom>
                <a:solidFill>
                  <a:schemeClr val="accent1"/>
                </a:solid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dirty="0">
                    <a:ln>
                      <a:noFill/>
                    </a:ln>
                    <a:solidFill>
                      <a:srgbClr val="006699"/>
                    </a:solidFill>
                    <a:effectLst/>
                    <a:latin typeface="Palatino Linotype" panose="02040502050505030304" pitchFamily="18" charset="0"/>
                    <a:ea typeface="宋体" panose="02010600030101010101" pitchFamily="2" charset="-122"/>
                  </a:endParaRPr>
                </a:p>
              </p:txBody>
            </p:sp>
            <p:grpSp>
              <p:nvGrpSpPr>
                <p:cNvPr id="23" name="Group 22">
                  <a:extLst>
                    <a:ext uri="{FF2B5EF4-FFF2-40B4-BE49-F238E27FC236}">
                      <a16:creationId xmlns:a16="http://schemas.microsoft.com/office/drawing/2014/main" id="{7EB45383-1D42-1326-8F4D-AD4FF4B13721}"/>
                    </a:ext>
                  </a:extLst>
                </p:cNvPr>
                <p:cNvGrpSpPr/>
                <p:nvPr/>
              </p:nvGrpSpPr>
              <p:grpSpPr>
                <a:xfrm>
                  <a:off x="789478" y="1471493"/>
                  <a:ext cx="7997600" cy="769441"/>
                  <a:chOff x="940410" y="1420633"/>
                  <a:chExt cx="7997600" cy="769441"/>
                </a:xfrm>
              </p:grpSpPr>
              <p:sp>
                <p:nvSpPr>
                  <p:cNvPr id="3" name="Rectangle 2">
                    <a:extLst>
                      <a:ext uri="{FF2B5EF4-FFF2-40B4-BE49-F238E27FC236}">
                        <a16:creationId xmlns:a16="http://schemas.microsoft.com/office/drawing/2014/main" id="{33A5C215-064E-AB22-A47E-E6BB5681C6F2}"/>
                      </a:ext>
                    </a:extLst>
                  </p:cNvPr>
                  <p:cNvSpPr/>
                  <p:nvPr/>
                </p:nvSpPr>
                <p:spPr bwMode="auto">
                  <a:xfrm>
                    <a:off x="970985" y="1431992"/>
                    <a:ext cx="1399828" cy="710474"/>
                  </a:xfrm>
                  <a:prstGeom prst="rect">
                    <a:avLst/>
                  </a:prstGeom>
                  <a:no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4" name="Right Arrow 3">
                    <a:extLst>
                      <a:ext uri="{FF2B5EF4-FFF2-40B4-BE49-F238E27FC236}">
                        <a16:creationId xmlns:a16="http://schemas.microsoft.com/office/drawing/2014/main" id="{BE27E195-687C-CB9B-6342-7B7EE17B9AF5}"/>
                      </a:ext>
                    </a:extLst>
                  </p:cNvPr>
                  <p:cNvSpPr/>
                  <p:nvPr/>
                </p:nvSpPr>
                <p:spPr bwMode="auto">
                  <a:xfrm>
                    <a:off x="2540394" y="1538338"/>
                    <a:ext cx="499252" cy="499252"/>
                  </a:xfrm>
                  <a:prstGeom prst="rightArrow">
                    <a:avLst/>
                  </a:prstGeom>
                  <a:solidFill>
                    <a:schemeClr val="accent1"/>
                  </a:solid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dirty="0">
                      <a:ln>
                        <a:noFill/>
                      </a:ln>
                      <a:solidFill>
                        <a:srgbClr val="006699"/>
                      </a:solidFill>
                      <a:effectLst/>
                      <a:latin typeface="Palatino Linotype" panose="02040502050505030304" pitchFamily="18" charset="0"/>
                      <a:ea typeface="宋体" panose="02010600030101010101" pitchFamily="2" charset="-122"/>
                    </a:endParaRPr>
                  </a:p>
                </p:txBody>
              </p:sp>
              <p:sp>
                <p:nvSpPr>
                  <p:cNvPr id="6" name="TextBox 5">
                    <a:extLst>
                      <a:ext uri="{FF2B5EF4-FFF2-40B4-BE49-F238E27FC236}">
                        <a16:creationId xmlns:a16="http://schemas.microsoft.com/office/drawing/2014/main" id="{28A71255-9B6D-2F7F-9989-88E9F6FA1FFD}"/>
                      </a:ext>
                    </a:extLst>
                  </p:cNvPr>
                  <p:cNvSpPr txBox="1"/>
                  <p:nvPr/>
                </p:nvSpPr>
                <p:spPr>
                  <a:xfrm>
                    <a:off x="940410" y="1420633"/>
                    <a:ext cx="1467068" cy="769441"/>
                  </a:xfrm>
                  <a:prstGeom prst="rect">
                    <a:avLst/>
                  </a:prstGeom>
                  <a:noFill/>
                </p:spPr>
                <p:txBody>
                  <a:bodyPr wrap="none" rtlCol="0">
                    <a:spAutoFit/>
                  </a:bodyPr>
                  <a:lstStyle/>
                  <a:p>
                    <a:pPr algn="ctr">
                      <a:spcBef>
                        <a:spcPct val="20000"/>
                      </a:spcBef>
                      <a:buClr>
                        <a:schemeClr val="accent1"/>
                      </a:buClr>
                      <a:buSzPct val="65000"/>
                      <a:defRPr/>
                    </a:pPr>
                    <a:r>
                      <a:rPr lang="zh-CN" altLang="en-US" dirty="0">
                        <a:solidFill>
                          <a:srgbClr val="191B1F"/>
                        </a:solidFill>
                        <a:latin typeface="-apple-system"/>
                        <a:ea typeface="楷体" panose="02010609060101010101" pitchFamily="49" charset="-122"/>
                        <a:cs typeface="Times New Roman" panose="02020603050405020304" pitchFamily="18" charset="0"/>
                      </a:rPr>
                      <a:t>选题</a:t>
                    </a:r>
                    <a:r>
                      <a:rPr lang="en-US" altLang="zh-CN" dirty="0">
                        <a:solidFill>
                          <a:srgbClr val="191B1F"/>
                        </a:solidFill>
                        <a:latin typeface="STFangsong" panose="02010600040101010101" pitchFamily="2" charset="-122"/>
                        <a:ea typeface="STFangsong" panose="02010600040101010101" pitchFamily="2" charset="-122"/>
                        <a:cs typeface="Times New Roman" panose="02020603050405020304" pitchFamily="18" charset="0"/>
                      </a:rPr>
                      <a:t>&amp;</a:t>
                    </a:r>
                    <a:r>
                      <a:rPr lang="zh-CN" altLang="en-US" dirty="0">
                        <a:solidFill>
                          <a:srgbClr val="191B1F"/>
                        </a:solidFill>
                        <a:latin typeface="-apple-system"/>
                        <a:ea typeface="楷体" panose="02010609060101010101" pitchFamily="49" charset="-122"/>
                        <a:cs typeface="Times New Roman" panose="02020603050405020304" pitchFamily="18" charset="0"/>
                      </a:rPr>
                      <a:t> </a:t>
                    </a:r>
                    <a:endParaRPr lang="en-AU" altLang="zh-CN" dirty="0">
                      <a:solidFill>
                        <a:srgbClr val="191B1F"/>
                      </a:solidFill>
                      <a:latin typeface="-apple-system"/>
                      <a:ea typeface="楷体" panose="02010609060101010101" pitchFamily="49" charset="-122"/>
                      <a:cs typeface="Times New Roman" panose="02020603050405020304" pitchFamily="18" charset="0"/>
                    </a:endParaRPr>
                  </a:p>
                  <a:p>
                    <a:pPr algn="ctr">
                      <a:spcBef>
                        <a:spcPct val="20000"/>
                      </a:spcBef>
                      <a:buClr>
                        <a:schemeClr val="accent1"/>
                      </a:buClr>
                      <a:buSzPct val="65000"/>
                      <a:defRPr/>
                    </a:pPr>
                    <a:r>
                      <a:rPr lang="zh-CN" altLang="en-US" dirty="0">
                        <a:solidFill>
                          <a:srgbClr val="191B1F"/>
                        </a:solidFill>
                        <a:latin typeface="-apple-system"/>
                        <a:ea typeface="楷体" panose="02010609060101010101" pitchFamily="49" charset="-122"/>
                        <a:cs typeface="Times New Roman" panose="02020603050405020304" pitchFamily="18" charset="0"/>
                      </a:rPr>
                      <a:t>可行性分析</a:t>
                    </a:r>
                    <a:endParaRPr lang="en-US" dirty="0">
                      <a:solidFill>
                        <a:srgbClr val="191B1F"/>
                      </a:solidFill>
                      <a:latin typeface="-apple-system"/>
                      <a:ea typeface="楷体" panose="02010609060101010101" pitchFamily="49" charset="-122"/>
                      <a:cs typeface="Times New Roman" panose="02020603050405020304" pitchFamily="18" charset="0"/>
                    </a:endParaRPr>
                  </a:p>
                </p:txBody>
              </p:sp>
              <p:sp>
                <p:nvSpPr>
                  <p:cNvPr id="7" name="Rectangle 6">
                    <a:extLst>
                      <a:ext uri="{FF2B5EF4-FFF2-40B4-BE49-F238E27FC236}">
                        <a16:creationId xmlns:a16="http://schemas.microsoft.com/office/drawing/2014/main" id="{B36A99C9-6F3E-ED01-B072-E38A39C28151}"/>
                      </a:ext>
                    </a:extLst>
                  </p:cNvPr>
                  <p:cNvSpPr/>
                  <p:nvPr/>
                </p:nvSpPr>
                <p:spPr bwMode="auto">
                  <a:xfrm>
                    <a:off x="3162773" y="1431992"/>
                    <a:ext cx="1399828" cy="710474"/>
                  </a:xfrm>
                  <a:prstGeom prst="rect">
                    <a:avLst/>
                  </a:prstGeom>
                  <a:no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8" name="Right Arrow 7">
                    <a:extLst>
                      <a:ext uri="{FF2B5EF4-FFF2-40B4-BE49-F238E27FC236}">
                        <a16:creationId xmlns:a16="http://schemas.microsoft.com/office/drawing/2014/main" id="{D869BC15-57C9-3E0C-7C2F-F24C708E43C5}"/>
                      </a:ext>
                    </a:extLst>
                  </p:cNvPr>
                  <p:cNvSpPr/>
                  <p:nvPr/>
                </p:nvSpPr>
                <p:spPr bwMode="auto">
                  <a:xfrm>
                    <a:off x="4732182" y="1538338"/>
                    <a:ext cx="499252" cy="499252"/>
                  </a:xfrm>
                  <a:prstGeom prst="rightArrow">
                    <a:avLst/>
                  </a:prstGeom>
                  <a:solidFill>
                    <a:schemeClr val="accent1"/>
                  </a:solid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dirty="0">
                      <a:ln>
                        <a:noFill/>
                      </a:ln>
                      <a:solidFill>
                        <a:srgbClr val="006699"/>
                      </a:solidFill>
                      <a:effectLst/>
                      <a:latin typeface="Palatino Linotype" panose="02040502050505030304" pitchFamily="18" charset="0"/>
                      <a:ea typeface="宋体" panose="02010600030101010101" pitchFamily="2" charset="-122"/>
                    </a:endParaRPr>
                  </a:p>
                </p:txBody>
              </p:sp>
              <p:sp>
                <p:nvSpPr>
                  <p:cNvPr id="9" name="TextBox 8">
                    <a:extLst>
                      <a:ext uri="{FF2B5EF4-FFF2-40B4-BE49-F238E27FC236}">
                        <a16:creationId xmlns:a16="http://schemas.microsoft.com/office/drawing/2014/main" id="{5102D404-8AF3-1D53-2D15-75484D1E4AF7}"/>
                      </a:ext>
                    </a:extLst>
                  </p:cNvPr>
                  <p:cNvSpPr txBox="1"/>
                  <p:nvPr/>
                </p:nvSpPr>
                <p:spPr>
                  <a:xfrm>
                    <a:off x="3267350" y="1587174"/>
                    <a:ext cx="1234633" cy="400110"/>
                  </a:xfrm>
                  <a:prstGeom prst="rect">
                    <a:avLst/>
                  </a:prstGeom>
                  <a:noFill/>
                </p:spPr>
                <p:txBody>
                  <a:bodyPr wrap="none" rtlCol="0">
                    <a:spAutoFit/>
                  </a:bodyPr>
                  <a:lstStyle/>
                  <a:p>
                    <a:pPr>
                      <a:spcBef>
                        <a:spcPct val="20000"/>
                      </a:spcBef>
                      <a:buClr>
                        <a:schemeClr val="accent1"/>
                      </a:buClr>
                      <a:buSzPct val="65000"/>
                      <a:defRPr/>
                    </a:pPr>
                    <a:r>
                      <a:rPr lang="zh-CN" altLang="en-US" dirty="0">
                        <a:solidFill>
                          <a:srgbClr val="191B1F"/>
                        </a:solidFill>
                        <a:latin typeface="-apple-system"/>
                        <a:ea typeface="楷体" panose="02010609060101010101" pitchFamily="49" charset="-122"/>
                        <a:cs typeface="Times New Roman" panose="02020603050405020304" pitchFamily="18" charset="0"/>
                      </a:rPr>
                      <a:t>文献检索</a:t>
                    </a:r>
                    <a:endParaRPr lang="en-US" dirty="0">
                      <a:solidFill>
                        <a:srgbClr val="191B1F"/>
                      </a:solidFill>
                      <a:latin typeface="-apple-system"/>
                      <a:ea typeface="楷体" panose="02010609060101010101" pitchFamily="49" charset="-122"/>
                      <a:cs typeface="Times New Roman" panose="02020603050405020304" pitchFamily="18" charset="0"/>
                    </a:endParaRPr>
                  </a:p>
                </p:txBody>
              </p:sp>
              <p:sp>
                <p:nvSpPr>
                  <p:cNvPr id="10" name="Rectangle 9">
                    <a:extLst>
                      <a:ext uri="{FF2B5EF4-FFF2-40B4-BE49-F238E27FC236}">
                        <a16:creationId xmlns:a16="http://schemas.microsoft.com/office/drawing/2014/main" id="{E53D538B-5791-E8A8-C92A-11E6FD9E62D9}"/>
                      </a:ext>
                    </a:extLst>
                  </p:cNvPr>
                  <p:cNvSpPr/>
                  <p:nvPr/>
                </p:nvSpPr>
                <p:spPr bwMode="auto">
                  <a:xfrm>
                    <a:off x="5345162" y="1431992"/>
                    <a:ext cx="1399828" cy="710474"/>
                  </a:xfrm>
                  <a:prstGeom prst="rect">
                    <a:avLst/>
                  </a:prstGeom>
                  <a:no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11" name="Right Arrow 10">
                    <a:extLst>
                      <a:ext uri="{FF2B5EF4-FFF2-40B4-BE49-F238E27FC236}">
                        <a16:creationId xmlns:a16="http://schemas.microsoft.com/office/drawing/2014/main" id="{9EF51A96-D5BB-26C5-9BEC-4A76DAD7C3E2}"/>
                      </a:ext>
                    </a:extLst>
                  </p:cNvPr>
                  <p:cNvSpPr/>
                  <p:nvPr/>
                </p:nvSpPr>
                <p:spPr bwMode="auto">
                  <a:xfrm>
                    <a:off x="6914571" y="1538338"/>
                    <a:ext cx="499252" cy="499252"/>
                  </a:xfrm>
                  <a:prstGeom prst="rightArrow">
                    <a:avLst/>
                  </a:prstGeom>
                  <a:solidFill>
                    <a:schemeClr val="accent1"/>
                  </a:solid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dirty="0">
                      <a:ln>
                        <a:noFill/>
                      </a:ln>
                      <a:solidFill>
                        <a:srgbClr val="006699"/>
                      </a:solidFill>
                      <a:effectLst/>
                      <a:latin typeface="Palatino Linotype" panose="02040502050505030304" pitchFamily="18" charset="0"/>
                      <a:ea typeface="宋体" panose="02010600030101010101" pitchFamily="2" charset="-122"/>
                    </a:endParaRPr>
                  </a:p>
                </p:txBody>
              </p:sp>
              <p:sp>
                <p:nvSpPr>
                  <p:cNvPr id="12" name="TextBox 11">
                    <a:extLst>
                      <a:ext uri="{FF2B5EF4-FFF2-40B4-BE49-F238E27FC236}">
                        <a16:creationId xmlns:a16="http://schemas.microsoft.com/office/drawing/2014/main" id="{96976ADB-8F76-2A14-49A9-5A445CBF84FB}"/>
                      </a:ext>
                    </a:extLst>
                  </p:cNvPr>
                  <p:cNvSpPr txBox="1"/>
                  <p:nvPr/>
                </p:nvSpPr>
                <p:spPr>
                  <a:xfrm>
                    <a:off x="5403733" y="1587174"/>
                    <a:ext cx="1210588" cy="400110"/>
                  </a:xfrm>
                  <a:prstGeom prst="rect">
                    <a:avLst/>
                  </a:prstGeom>
                  <a:noFill/>
                </p:spPr>
                <p:txBody>
                  <a:bodyPr wrap="none" rtlCol="0">
                    <a:spAutoFit/>
                  </a:bodyPr>
                  <a:lstStyle/>
                  <a:p>
                    <a:pPr>
                      <a:spcBef>
                        <a:spcPct val="20000"/>
                      </a:spcBef>
                      <a:buClr>
                        <a:schemeClr val="accent1"/>
                      </a:buClr>
                      <a:buSzPct val="65000"/>
                      <a:defRPr/>
                    </a:pPr>
                    <a:r>
                      <a:rPr lang="zh-CN" altLang="en-US" dirty="0">
                        <a:solidFill>
                          <a:srgbClr val="191B1F"/>
                        </a:solidFill>
                        <a:latin typeface="-apple-system"/>
                        <a:ea typeface="楷体" panose="02010609060101010101" pitchFamily="49" charset="-122"/>
                        <a:cs typeface="Times New Roman" panose="02020603050405020304" pitchFamily="18" charset="0"/>
                      </a:rPr>
                      <a:t>文献筛选</a:t>
                    </a:r>
                    <a:endParaRPr lang="en-US" dirty="0">
                      <a:solidFill>
                        <a:srgbClr val="191B1F"/>
                      </a:solidFill>
                      <a:latin typeface="-apple-system"/>
                      <a:ea typeface="楷体" panose="02010609060101010101" pitchFamily="49" charset="-122"/>
                      <a:cs typeface="Times New Roman" panose="02020603050405020304" pitchFamily="18" charset="0"/>
                    </a:endParaRPr>
                  </a:p>
                </p:txBody>
              </p:sp>
              <p:sp>
                <p:nvSpPr>
                  <p:cNvPr id="14" name="Rectangle 13">
                    <a:extLst>
                      <a:ext uri="{FF2B5EF4-FFF2-40B4-BE49-F238E27FC236}">
                        <a16:creationId xmlns:a16="http://schemas.microsoft.com/office/drawing/2014/main" id="{A547B4FB-B4B1-A3FE-A28B-C28739513034}"/>
                      </a:ext>
                    </a:extLst>
                  </p:cNvPr>
                  <p:cNvSpPr/>
                  <p:nvPr/>
                </p:nvSpPr>
                <p:spPr bwMode="auto">
                  <a:xfrm>
                    <a:off x="7538182" y="1431992"/>
                    <a:ext cx="1399828" cy="710474"/>
                  </a:xfrm>
                  <a:prstGeom prst="rect">
                    <a:avLst/>
                  </a:prstGeom>
                  <a:no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16" name="TextBox 15">
                    <a:extLst>
                      <a:ext uri="{FF2B5EF4-FFF2-40B4-BE49-F238E27FC236}">
                        <a16:creationId xmlns:a16="http://schemas.microsoft.com/office/drawing/2014/main" id="{36485D1D-C8ED-19A8-F200-C977C2C95C0E}"/>
                      </a:ext>
                    </a:extLst>
                  </p:cNvPr>
                  <p:cNvSpPr txBox="1"/>
                  <p:nvPr/>
                </p:nvSpPr>
                <p:spPr>
                  <a:xfrm>
                    <a:off x="7617296" y="1587174"/>
                    <a:ext cx="1210588" cy="400110"/>
                  </a:xfrm>
                  <a:prstGeom prst="rect">
                    <a:avLst/>
                  </a:prstGeom>
                  <a:noFill/>
                </p:spPr>
                <p:txBody>
                  <a:bodyPr wrap="none" rtlCol="0">
                    <a:spAutoFit/>
                  </a:bodyPr>
                  <a:lstStyle/>
                  <a:p>
                    <a:pPr>
                      <a:spcBef>
                        <a:spcPct val="20000"/>
                      </a:spcBef>
                      <a:buClr>
                        <a:schemeClr val="accent1"/>
                      </a:buClr>
                      <a:buSzPct val="65000"/>
                      <a:defRPr/>
                    </a:pPr>
                    <a:r>
                      <a:rPr lang="zh-CN" altLang="en-US" dirty="0">
                        <a:solidFill>
                          <a:srgbClr val="191B1F"/>
                        </a:solidFill>
                        <a:latin typeface="-apple-system"/>
                        <a:ea typeface="楷体" panose="02010609060101010101" pitchFamily="49" charset="-122"/>
                        <a:cs typeface="Times New Roman" panose="02020603050405020304" pitchFamily="18" charset="0"/>
                      </a:rPr>
                      <a:t>文献编码</a:t>
                    </a:r>
                    <a:endParaRPr lang="en-US" dirty="0">
                      <a:solidFill>
                        <a:srgbClr val="191B1F"/>
                      </a:solidFill>
                      <a:latin typeface="-apple-system"/>
                      <a:ea typeface="楷体" panose="02010609060101010101" pitchFamily="49" charset="-122"/>
                      <a:cs typeface="Times New Roman" panose="02020603050405020304" pitchFamily="18" charset="0"/>
                    </a:endParaRPr>
                  </a:p>
                </p:txBody>
              </p:sp>
            </p:grpSp>
            <p:cxnSp>
              <p:nvCxnSpPr>
                <p:cNvPr id="19" name="Straight Connector 18">
                  <a:extLst>
                    <a:ext uri="{FF2B5EF4-FFF2-40B4-BE49-F238E27FC236}">
                      <a16:creationId xmlns:a16="http://schemas.microsoft.com/office/drawing/2014/main" id="{C787791B-2458-F298-9736-6DA8774FB8A2}"/>
                    </a:ext>
                  </a:extLst>
                </p:cNvPr>
                <p:cNvCxnSpPr>
                  <a:cxnSpLocks/>
                </p:cNvCxnSpPr>
                <p:nvPr/>
              </p:nvCxnSpPr>
              <p:spPr bwMode="auto">
                <a:xfrm>
                  <a:off x="3011841" y="2392092"/>
                  <a:ext cx="7903920" cy="0"/>
                </a:xfrm>
                <a:prstGeom prst="line">
                  <a:avLst/>
                </a:prstGeom>
                <a:noFill/>
                <a:ln w="9525" cap="flat" cmpd="sng" algn="ctr">
                  <a:solidFill>
                    <a:schemeClr val="accent1"/>
                  </a:solidFill>
                  <a:prstDash val="solid"/>
                  <a:round/>
                  <a:headEnd type="none" w="med" len="med"/>
                  <a:tailEnd type="none" w="med" len="med"/>
                </a:ln>
              </p:spPr>
            </p:cxnSp>
            <p:sp>
              <p:nvSpPr>
                <p:cNvPr id="21" name="TextBox 20">
                  <a:extLst>
                    <a:ext uri="{FF2B5EF4-FFF2-40B4-BE49-F238E27FC236}">
                      <a16:creationId xmlns:a16="http://schemas.microsoft.com/office/drawing/2014/main" id="{CBCE8E8C-6A20-C85C-8607-D3AB6430A998}"/>
                    </a:ext>
                  </a:extLst>
                </p:cNvPr>
                <p:cNvSpPr txBox="1"/>
                <p:nvPr/>
              </p:nvSpPr>
              <p:spPr>
                <a:xfrm>
                  <a:off x="5728551" y="2444530"/>
                  <a:ext cx="1723549" cy="400110"/>
                </a:xfrm>
                <a:prstGeom prst="rect">
                  <a:avLst/>
                </a:prstGeom>
                <a:noFill/>
              </p:spPr>
              <p:txBody>
                <a:bodyPr wrap="none" rtlCol="0">
                  <a:spAutoFit/>
                </a:bodyPr>
                <a:lstStyle/>
                <a:p>
                  <a:r>
                    <a:rPr lang="en-US" dirty="0"/>
                    <a:t>数据收集阶段</a:t>
                  </a:r>
                </a:p>
              </p:txBody>
            </p:sp>
            <p:sp>
              <p:nvSpPr>
                <p:cNvPr id="26" name="Rectangle 25">
                  <a:extLst>
                    <a:ext uri="{FF2B5EF4-FFF2-40B4-BE49-F238E27FC236}">
                      <a16:creationId xmlns:a16="http://schemas.microsoft.com/office/drawing/2014/main" id="{7260312F-E2A6-72C1-C509-3030291023AF}"/>
                    </a:ext>
                  </a:extLst>
                </p:cNvPr>
                <p:cNvSpPr/>
                <p:nvPr/>
              </p:nvSpPr>
              <p:spPr bwMode="auto">
                <a:xfrm>
                  <a:off x="9515933" y="1480049"/>
                  <a:ext cx="1399828" cy="710474"/>
                </a:xfrm>
                <a:prstGeom prst="rect">
                  <a:avLst/>
                </a:prstGeom>
                <a:no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27" name="Right Arrow 26">
                  <a:extLst>
                    <a:ext uri="{FF2B5EF4-FFF2-40B4-BE49-F238E27FC236}">
                      <a16:creationId xmlns:a16="http://schemas.microsoft.com/office/drawing/2014/main" id="{5889F511-F3F3-DD52-93AD-A7B52BA1E537}"/>
                    </a:ext>
                  </a:extLst>
                </p:cNvPr>
                <p:cNvSpPr/>
                <p:nvPr/>
              </p:nvSpPr>
              <p:spPr bwMode="auto">
                <a:xfrm>
                  <a:off x="146455" y="3013720"/>
                  <a:ext cx="499252" cy="499252"/>
                </a:xfrm>
                <a:prstGeom prst="rightArrow">
                  <a:avLst/>
                </a:prstGeom>
                <a:solidFill>
                  <a:schemeClr val="accent1"/>
                </a:solid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dirty="0">
                    <a:ln>
                      <a:noFill/>
                    </a:ln>
                    <a:solidFill>
                      <a:srgbClr val="006699"/>
                    </a:solidFill>
                    <a:effectLst/>
                    <a:latin typeface="Palatino Linotype" panose="02040502050505030304" pitchFamily="18" charset="0"/>
                    <a:ea typeface="宋体" panose="02010600030101010101" pitchFamily="2" charset="-122"/>
                  </a:endParaRPr>
                </a:p>
              </p:txBody>
            </p:sp>
            <p:sp>
              <p:nvSpPr>
                <p:cNvPr id="28" name="TextBox 27">
                  <a:extLst>
                    <a:ext uri="{FF2B5EF4-FFF2-40B4-BE49-F238E27FC236}">
                      <a16:creationId xmlns:a16="http://schemas.microsoft.com/office/drawing/2014/main" id="{31EC4BCA-DB4F-E8C9-0E03-D7285AAAC7EE}"/>
                    </a:ext>
                  </a:extLst>
                </p:cNvPr>
                <p:cNvSpPr txBox="1"/>
                <p:nvPr/>
              </p:nvSpPr>
              <p:spPr>
                <a:xfrm>
                  <a:off x="9487605" y="1646138"/>
                  <a:ext cx="1467068" cy="400110"/>
                </a:xfrm>
                <a:prstGeom prst="rect">
                  <a:avLst/>
                </a:prstGeom>
                <a:noFill/>
              </p:spPr>
              <p:txBody>
                <a:bodyPr wrap="none" rtlCol="0">
                  <a:spAutoFit/>
                </a:bodyPr>
                <a:lstStyle/>
                <a:p>
                  <a:pPr>
                    <a:spcBef>
                      <a:spcPct val="20000"/>
                    </a:spcBef>
                    <a:buClr>
                      <a:schemeClr val="accent1"/>
                    </a:buClr>
                    <a:buSzPct val="65000"/>
                    <a:defRPr/>
                  </a:pPr>
                  <a:r>
                    <a:rPr lang="zh-CN" altLang="en-US" dirty="0">
                      <a:solidFill>
                        <a:srgbClr val="191B1F"/>
                      </a:solidFill>
                      <a:latin typeface="-apple-system"/>
                      <a:ea typeface="楷体" panose="02010609060101010101" pitchFamily="49" charset="-122"/>
                      <a:cs typeface="Times New Roman" panose="02020603050405020304" pitchFamily="18" charset="0"/>
                    </a:rPr>
                    <a:t>效应量转化</a:t>
                  </a:r>
                  <a:endParaRPr lang="en-US" dirty="0">
                    <a:solidFill>
                      <a:srgbClr val="191B1F"/>
                    </a:solidFill>
                    <a:latin typeface="-apple-system"/>
                    <a:ea typeface="楷体" panose="02010609060101010101" pitchFamily="49" charset="-122"/>
                    <a:cs typeface="Times New Roman" panose="02020603050405020304" pitchFamily="18" charset="0"/>
                  </a:endParaRPr>
                </a:p>
              </p:txBody>
            </p:sp>
            <p:sp>
              <p:nvSpPr>
                <p:cNvPr id="29" name="Rectangle 28">
                  <a:extLst>
                    <a:ext uri="{FF2B5EF4-FFF2-40B4-BE49-F238E27FC236}">
                      <a16:creationId xmlns:a16="http://schemas.microsoft.com/office/drawing/2014/main" id="{F21D1CB5-716D-2923-E617-0E932CD04374}"/>
                    </a:ext>
                  </a:extLst>
                </p:cNvPr>
                <p:cNvSpPr/>
                <p:nvPr/>
              </p:nvSpPr>
              <p:spPr bwMode="auto">
                <a:xfrm>
                  <a:off x="768834" y="2907374"/>
                  <a:ext cx="1399828" cy="710474"/>
                </a:xfrm>
                <a:prstGeom prst="rect">
                  <a:avLst/>
                </a:prstGeom>
                <a:no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31" name="Right Arrow 30">
                  <a:extLst>
                    <a:ext uri="{FF2B5EF4-FFF2-40B4-BE49-F238E27FC236}">
                      <a16:creationId xmlns:a16="http://schemas.microsoft.com/office/drawing/2014/main" id="{3530E8FE-0CAD-1B63-5AB5-2EAA7A7E7F0F}"/>
                    </a:ext>
                  </a:extLst>
                </p:cNvPr>
                <p:cNvSpPr/>
                <p:nvPr/>
              </p:nvSpPr>
              <p:spPr bwMode="auto">
                <a:xfrm>
                  <a:off x="2338243" y="3013720"/>
                  <a:ext cx="499252" cy="499252"/>
                </a:xfrm>
                <a:prstGeom prst="rightArrow">
                  <a:avLst/>
                </a:prstGeom>
                <a:solidFill>
                  <a:schemeClr val="accent1"/>
                </a:solid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dirty="0">
                    <a:ln>
                      <a:noFill/>
                    </a:ln>
                    <a:solidFill>
                      <a:srgbClr val="006699"/>
                    </a:solidFill>
                    <a:effectLst/>
                    <a:latin typeface="Palatino Linotype" panose="02040502050505030304" pitchFamily="18" charset="0"/>
                    <a:ea typeface="宋体" panose="02010600030101010101" pitchFamily="2" charset="-122"/>
                  </a:endParaRPr>
                </a:p>
              </p:txBody>
            </p:sp>
            <p:sp>
              <p:nvSpPr>
                <p:cNvPr id="32" name="TextBox 31">
                  <a:extLst>
                    <a:ext uri="{FF2B5EF4-FFF2-40B4-BE49-F238E27FC236}">
                      <a16:creationId xmlns:a16="http://schemas.microsoft.com/office/drawing/2014/main" id="{18C72333-FA4E-72FF-6244-961600B1024B}"/>
                    </a:ext>
                  </a:extLst>
                </p:cNvPr>
                <p:cNvSpPr txBox="1"/>
                <p:nvPr/>
              </p:nvSpPr>
              <p:spPr>
                <a:xfrm>
                  <a:off x="729923" y="3062556"/>
                  <a:ext cx="1467068" cy="400110"/>
                </a:xfrm>
                <a:prstGeom prst="rect">
                  <a:avLst/>
                </a:prstGeom>
                <a:noFill/>
              </p:spPr>
              <p:txBody>
                <a:bodyPr wrap="none" rtlCol="0">
                  <a:spAutoFit/>
                </a:bodyPr>
                <a:lstStyle/>
                <a:p>
                  <a:pPr>
                    <a:spcBef>
                      <a:spcPct val="20000"/>
                    </a:spcBef>
                    <a:buClr>
                      <a:schemeClr val="accent1"/>
                    </a:buClr>
                    <a:buSzPct val="65000"/>
                    <a:defRPr/>
                  </a:pPr>
                  <a:r>
                    <a:rPr lang="zh-CN" altLang="en-US" dirty="0">
                      <a:solidFill>
                        <a:srgbClr val="191B1F"/>
                      </a:solidFill>
                      <a:latin typeface="-apple-system"/>
                      <a:ea typeface="楷体" panose="02010609060101010101" pitchFamily="49" charset="-122"/>
                      <a:cs typeface="Times New Roman" panose="02020603050405020304" pitchFamily="18" charset="0"/>
                    </a:rPr>
                    <a:t>综合效应量</a:t>
                  </a:r>
                  <a:endParaRPr lang="en-US" dirty="0">
                    <a:solidFill>
                      <a:srgbClr val="191B1F"/>
                    </a:solidFill>
                    <a:latin typeface="-apple-system"/>
                    <a:ea typeface="楷体" panose="02010609060101010101" pitchFamily="49" charset="-122"/>
                    <a:cs typeface="Times New Roman" panose="02020603050405020304" pitchFamily="18" charset="0"/>
                  </a:endParaRPr>
                </a:p>
              </p:txBody>
            </p:sp>
            <p:sp>
              <p:nvSpPr>
                <p:cNvPr id="33" name="Rectangle 32">
                  <a:extLst>
                    <a:ext uri="{FF2B5EF4-FFF2-40B4-BE49-F238E27FC236}">
                      <a16:creationId xmlns:a16="http://schemas.microsoft.com/office/drawing/2014/main" id="{6ABB84E6-FF19-D423-BCAE-E3F7A608E9CF}"/>
                    </a:ext>
                  </a:extLst>
                </p:cNvPr>
                <p:cNvSpPr/>
                <p:nvPr/>
              </p:nvSpPr>
              <p:spPr bwMode="auto">
                <a:xfrm>
                  <a:off x="2951223" y="2907374"/>
                  <a:ext cx="1399828" cy="710474"/>
                </a:xfrm>
                <a:prstGeom prst="rect">
                  <a:avLst/>
                </a:prstGeom>
                <a:no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34" name="Right Arrow 33">
                  <a:extLst>
                    <a:ext uri="{FF2B5EF4-FFF2-40B4-BE49-F238E27FC236}">
                      <a16:creationId xmlns:a16="http://schemas.microsoft.com/office/drawing/2014/main" id="{4D9114AB-158C-D33E-922F-DF64A1E65BA9}"/>
                    </a:ext>
                  </a:extLst>
                </p:cNvPr>
                <p:cNvSpPr/>
                <p:nvPr/>
              </p:nvSpPr>
              <p:spPr bwMode="auto">
                <a:xfrm>
                  <a:off x="6818113" y="3035257"/>
                  <a:ext cx="499252" cy="499252"/>
                </a:xfrm>
                <a:prstGeom prst="rightArrow">
                  <a:avLst/>
                </a:prstGeom>
                <a:solidFill>
                  <a:schemeClr val="accent1"/>
                </a:solid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dirty="0">
                    <a:ln>
                      <a:noFill/>
                    </a:ln>
                    <a:solidFill>
                      <a:srgbClr val="006699"/>
                    </a:solidFill>
                    <a:effectLst/>
                    <a:latin typeface="Palatino Linotype" panose="02040502050505030304" pitchFamily="18" charset="0"/>
                    <a:ea typeface="宋体" panose="02010600030101010101" pitchFamily="2" charset="-122"/>
                  </a:endParaRPr>
                </a:p>
              </p:txBody>
            </p:sp>
            <p:sp>
              <p:nvSpPr>
                <p:cNvPr id="35" name="TextBox 34">
                  <a:extLst>
                    <a:ext uri="{FF2B5EF4-FFF2-40B4-BE49-F238E27FC236}">
                      <a16:creationId xmlns:a16="http://schemas.microsoft.com/office/drawing/2014/main" id="{67066421-B9DF-72C5-2EB6-F81AADD8C886}"/>
                    </a:ext>
                  </a:extLst>
                </p:cNvPr>
                <p:cNvSpPr txBox="1"/>
                <p:nvPr/>
              </p:nvSpPr>
              <p:spPr>
                <a:xfrm>
                  <a:off x="5180087" y="3070864"/>
                  <a:ext cx="1516762" cy="400110"/>
                </a:xfrm>
                <a:prstGeom prst="rect">
                  <a:avLst/>
                </a:prstGeom>
                <a:noFill/>
              </p:spPr>
              <p:txBody>
                <a:bodyPr wrap="none" rtlCol="0">
                  <a:spAutoFit/>
                </a:bodyPr>
                <a:lstStyle/>
                <a:p>
                  <a:pPr>
                    <a:spcBef>
                      <a:spcPct val="20000"/>
                    </a:spcBef>
                    <a:buClr>
                      <a:schemeClr val="accent1"/>
                    </a:buClr>
                    <a:buSzPct val="65000"/>
                    <a:defRPr/>
                  </a:pPr>
                  <a:r>
                    <a:rPr lang="zh-CN" altLang="en-US" dirty="0">
                      <a:solidFill>
                        <a:srgbClr val="191B1F"/>
                      </a:solidFill>
                      <a:latin typeface="-apple-system"/>
                      <a:ea typeface="楷体" panose="02010609060101010101" pitchFamily="49" charset="-122"/>
                      <a:cs typeface="Times New Roman" panose="02020603050405020304" pitchFamily="18" charset="0"/>
                    </a:rPr>
                    <a:t>敏感性分析</a:t>
                  </a:r>
                  <a:endParaRPr lang="en-US" dirty="0">
                    <a:solidFill>
                      <a:srgbClr val="191B1F"/>
                    </a:solidFill>
                    <a:latin typeface="-apple-system"/>
                    <a:ea typeface="楷体" panose="02010609060101010101" pitchFamily="49" charset="-122"/>
                    <a:cs typeface="Times New Roman" panose="02020603050405020304" pitchFamily="18" charset="0"/>
                  </a:endParaRPr>
                </a:p>
              </p:txBody>
            </p:sp>
            <p:sp>
              <p:nvSpPr>
                <p:cNvPr id="36" name="Rectangle 35">
                  <a:extLst>
                    <a:ext uri="{FF2B5EF4-FFF2-40B4-BE49-F238E27FC236}">
                      <a16:creationId xmlns:a16="http://schemas.microsoft.com/office/drawing/2014/main" id="{19B9A9CD-7758-7585-E459-B2B5CA9C286B}"/>
                    </a:ext>
                  </a:extLst>
                </p:cNvPr>
                <p:cNvSpPr/>
                <p:nvPr/>
              </p:nvSpPr>
              <p:spPr bwMode="auto">
                <a:xfrm>
                  <a:off x="7441724" y="2928911"/>
                  <a:ext cx="1399828" cy="710474"/>
                </a:xfrm>
                <a:prstGeom prst="rect">
                  <a:avLst/>
                </a:prstGeom>
                <a:no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37" name="TextBox 36">
                  <a:extLst>
                    <a:ext uri="{FF2B5EF4-FFF2-40B4-BE49-F238E27FC236}">
                      <a16:creationId xmlns:a16="http://schemas.microsoft.com/office/drawing/2014/main" id="{F57A3706-89B7-07C9-3D83-98E906AF8BEE}"/>
                    </a:ext>
                  </a:extLst>
                </p:cNvPr>
                <p:cNvSpPr txBox="1"/>
                <p:nvPr/>
              </p:nvSpPr>
              <p:spPr>
                <a:xfrm>
                  <a:off x="7510891" y="2971517"/>
                  <a:ext cx="1320714" cy="646331"/>
                </a:xfrm>
                <a:prstGeom prst="rect">
                  <a:avLst/>
                </a:prstGeom>
                <a:noFill/>
              </p:spPr>
              <p:txBody>
                <a:bodyPr wrap="square" rtlCol="0">
                  <a:spAutoFit/>
                </a:bodyPr>
                <a:lstStyle/>
                <a:p>
                  <a:pPr algn="ctr">
                    <a:spcBef>
                      <a:spcPct val="20000"/>
                    </a:spcBef>
                    <a:buClr>
                      <a:schemeClr val="accent1"/>
                    </a:buClr>
                    <a:buSzPct val="65000"/>
                    <a:defRPr/>
                  </a:pPr>
                  <a:r>
                    <a:rPr lang="zh-CN" altLang="en-US" sz="1800" dirty="0">
                      <a:solidFill>
                        <a:srgbClr val="191B1F"/>
                      </a:solidFill>
                      <a:latin typeface="-apple-system"/>
                      <a:ea typeface="楷体" panose="02010609060101010101" pitchFamily="49" charset="-122"/>
                      <a:cs typeface="Times New Roman" panose="02020603050405020304" pitchFamily="18" charset="0"/>
                    </a:rPr>
                    <a:t>调节效应检验</a:t>
                  </a:r>
                  <a:endParaRPr lang="en-US" sz="1800" dirty="0">
                    <a:solidFill>
                      <a:srgbClr val="191B1F"/>
                    </a:solidFill>
                    <a:latin typeface="-apple-system"/>
                    <a:ea typeface="楷体" panose="02010609060101010101" pitchFamily="49" charset="-122"/>
                    <a:cs typeface="Times New Roman" panose="02020603050405020304" pitchFamily="18" charset="0"/>
                  </a:endParaRPr>
                </a:p>
              </p:txBody>
            </p:sp>
            <p:cxnSp>
              <p:nvCxnSpPr>
                <p:cNvPr id="38" name="Straight Connector 37">
                  <a:extLst>
                    <a:ext uri="{FF2B5EF4-FFF2-40B4-BE49-F238E27FC236}">
                      <a16:creationId xmlns:a16="http://schemas.microsoft.com/office/drawing/2014/main" id="{3563A0AA-CB21-5CD2-7B06-7552A92A9FBD}"/>
                    </a:ext>
                  </a:extLst>
                </p:cNvPr>
                <p:cNvCxnSpPr>
                  <a:cxnSpLocks/>
                </p:cNvCxnSpPr>
                <p:nvPr/>
              </p:nvCxnSpPr>
              <p:spPr bwMode="auto">
                <a:xfrm>
                  <a:off x="729923" y="3807549"/>
                  <a:ext cx="10240312" cy="0"/>
                </a:xfrm>
                <a:prstGeom prst="line">
                  <a:avLst/>
                </a:prstGeom>
                <a:noFill/>
                <a:ln w="9525" cap="flat" cmpd="sng" algn="ctr">
                  <a:solidFill>
                    <a:schemeClr val="accent1"/>
                  </a:solidFill>
                  <a:prstDash val="solid"/>
                  <a:round/>
                  <a:headEnd type="none" w="med" len="med"/>
                  <a:tailEnd type="none" w="med" len="med"/>
                </a:ln>
              </p:spPr>
            </p:cxnSp>
            <p:sp>
              <p:nvSpPr>
                <p:cNvPr id="39" name="TextBox 38">
                  <a:extLst>
                    <a:ext uri="{FF2B5EF4-FFF2-40B4-BE49-F238E27FC236}">
                      <a16:creationId xmlns:a16="http://schemas.microsoft.com/office/drawing/2014/main" id="{D1561B1F-BF57-B7AC-0BF2-193E81665568}"/>
                    </a:ext>
                  </a:extLst>
                </p:cNvPr>
                <p:cNvSpPr txBox="1"/>
                <p:nvPr/>
              </p:nvSpPr>
              <p:spPr>
                <a:xfrm>
                  <a:off x="5080502" y="3917824"/>
                  <a:ext cx="1723549" cy="400110"/>
                </a:xfrm>
                <a:prstGeom prst="rect">
                  <a:avLst/>
                </a:prstGeom>
                <a:noFill/>
              </p:spPr>
              <p:txBody>
                <a:bodyPr wrap="none" rtlCol="0">
                  <a:spAutoFit/>
                </a:bodyPr>
                <a:lstStyle/>
                <a:p>
                  <a:r>
                    <a:rPr lang="en-US" dirty="0"/>
                    <a:t>数据分析阶段</a:t>
                  </a:r>
                </a:p>
              </p:txBody>
            </p:sp>
            <p:sp>
              <p:nvSpPr>
                <p:cNvPr id="43" name="Right Arrow 42">
                  <a:extLst>
                    <a:ext uri="{FF2B5EF4-FFF2-40B4-BE49-F238E27FC236}">
                      <a16:creationId xmlns:a16="http://schemas.microsoft.com/office/drawing/2014/main" id="{6608E8ED-4801-2DFD-8C6E-144322810E2E}"/>
                    </a:ext>
                  </a:extLst>
                </p:cNvPr>
                <p:cNvSpPr/>
                <p:nvPr/>
              </p:nvSpPr>
              <p:spPr bwMode="auto">
                <a:xfrm>
                  <a:off x="8985007" y="3045429"/>
                  <a:ext cx="499252" cy="499252"/>
                </a:xfrm>
                <a:prstGeom prst="rightArrow">
                  <a:avLst/>
                </a:prstGeom>
                <a:solidFill>
                  <a:schemeClr val="accent1"/>
                </a:solid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dirty="0">
                    <a:ln>
                      <a:noFill/>
                    </a:ln>
                    <a:solidFill>
                      <a:srgbClr val="006699"/>
                    </a:solidFill>
                    <a:effectLst/>
                    <a:latin typeface="Palatino Linotype" panose="02040502050505030304" pitchFamily="18" charset="0"/>
                    <a:ea typeface="宋体" panose="02010600030101010101" pitchFamily="2" charset="-122"/>
                  </a:endParaRPr>
                </a:p>
              </p:txBody>
            </p:sp>
            <p:sp>
              <p:nvSpPr>
                <p:cNvPr id="44" name="Rectangle 43">
                  <a:extLst>
                    <a:ext uri="{FF2B5EF4-FFF2-40B4-BE49-F238E27FC236}">
                      <a16:creationId xmlns:a16="http://schemas.microsoft.com/office/drawing/2014/main" id="{BD3967E4-2227-19D7-1E7F-792C208E76F3}"/>
                    </a:ext>
                  </a:extLst>
                </p:cNvPr>
                <p:cNvSpPr/>
                <p:nvPr/>
              </p:nvSpPr>
              <p:spPr bwMode="auto">
                <a:xfrm>
                  <a:off x="9570407" y="2928911"/>
                  <a:ext cx="1399828" cy="710474"/>
                </a:xfrm>
                <a:prstGeom prst="rect">
                  <a:avLst/>
                </a:prstGeom>
                <a:no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46" name="TextBox 45">
                  <a:extLst>
                    <a:ext uri="{FF2B5EF4-FFF2-40B4-BE49-F238E27FC236}">
                      <a16:creationId xmlns:a16="http://schemas.microsoft.com/office/drawing/2014/main" id="{F382554A-1AFC-4724-0918-BF30036AE88E}"/>
                    </a:ext>
                  </a:extLst>
                </p:cNvPr>
                <p:cNvSpPr txBox="1"/>
                <p:nvPr/>
              </p:nvSpPr>
              <p:spPr>
                <a:xfrm>
                  <a:off x="9616284" y="3086418"/>
                  <a:ext cx="1210588" cy="400110"/>
                </a:xfrm>
                <a:prstGeom prst="rect">
                  <a:avLst/>
                </a:prstGeom>
                <a:noFill/>
              </p:spPr>
              <p:txBody>
                <a:bodyPr wrap="none" rtlCol="0">
                  <a:spAutoFit/>
                </a:bodyPr>
                <a:lstStyle/>
                <a:p>
                  <a:pPr>
                    <a:spcBef>
                      <a:spcPct val="20000"/>
                    </a:spcBef>
                    <a:buClr>
                      <a:schemeClr val="accent1"/>
                    </a:buClr>
                    <a:buSzPct val="65000"/>
                    <a:defRPr/>
                  </a:pPr>
                  <a:r>
                    <a:rPr lang="zh-CN" altLang="en-US" dirty="0">
                      <a:solidFill>
                        <a:srgbClr val="191B1F"/>
                      </a:solidFill>
                      <a:latin typeface="-apple-system"/>
                      <a:ea typeface="楷体" panose="02010609060101010101" pitchFamily="49" charset="-122"/>
                      <a:cs typeface="Times New Roman" panose="02020603050405020304" pitchFamily="18" charset="0"/>
                    </a:rPr>
                    <a:t>发表偏倚</a:t>
                  </a:r>
                  <a:endParaRPr lang="en-US" dirty="0">
                    <a:solidFill>
                      <a:srgbClr val="191B1F"/>
                    </a:solidFill>
                    <a:latin typeface="-apple-system"/>
                    <a:ea typeface="楷体" panose="02010609060101010101" pitchFamily="49" charset="-122"/>
                    <a:cs typeface="Times New Roman" panose="02020603050405020304" pitchFamily="18" charset="0"/>
                  </a:endParaRPr>
                </a:p>
              </p:txBody>
            </p:sp>
          </p:grpSp>
        </p:grpSp>
        <p:sp>
          <p:nvSpPr>
            <p:cNvPr id="13" name="TextBox 12">
              <a:extLst>
                <a:ext uri="{FF2B5EF4-FFF2-40B4-BE49-F238E27FC236}">
                  <a16:creationId xmlns:a16="http://schemas.microsoft.com/office/drawing/2014/main" id="{F5F02C23-7EED-82E6-9BE0-AE91788BC8BE}"/>
                </a:ext>
              </a:extLst>
            </p:cNvPr>
            <p:cNvSpPr txBox="1"/>
            <p:nvPr/>
          </p:nvSpPr>
          <p:spPr>
            <a:xfrm>
              <a:off x="5439322" y="5391173"/>
              <a:ext cx="1210588" cy="400110"/>
            </a:xfrm>
            <a:prstGeom prst="rect">
              <a:avLst/>
            </a:prstGeom>
            <a:noFill/>
          </p:spPr>
          <p:txBody>
            <a:bodyPr wrap="none" rtlCol="0">
              <a:spAutoFit/>
            </a:bodyPr>
            <a:lstStyle/>
            <a:p>
              <a:pPr>
                <a:spcBef>
                  <a:spcPct val="20000"/>
                </a:spcBef>
                <a:buClr>
                  <a:schemeClr val="accent1"/>
                </a:buClr>
                <a:buSzPct val="65000"/>
                <a:defRPr/>
              </a:pPr>
              <a:r>
                <a:rPr lang="zh-CN" altLang="en-US" dirty="0"/>
                <a:t>结果报告</a:t>
              </a:r>
              <a:endParaRPr lang="en-US" dirty="0"/>
            </a:p>
          </p:txBody>
        </p:sp>
        <p:sp>
          <p:nvSpPr>
            <p:cNvPr id="18" name="Right Arrow 17">
              <a:extLst>
                <a:ext uri="{FF2B5EF4-FFF2-40B4-BE49-F238E27FC236}">
                  <a16:creationId xmlns:a16="http://schemas.microsoft.com/office/drawing/2014/main" id="{3110A650-7749-50C6-5057-F217961C7F0D}"/>
                </a:ext>
              </a:extLst>
            </p:cNvPr>
            <p:cNvSpPr/>
            <p:nvPr/>
          </p:nvSpPr>
          <p:spPr bwMode="auto">
            <a:xfrm>
              <a:off x="4748643" y="3476593"/>
              <a:ext cx="499252" cy="499252"/>
            </a:xfrm>
            <a:prstGeom prst="rightArrow">
              <a:avLst/>
            </a:prstGeom>
            <a:solidFill>
              <a:schemeClr val="accent1"/>
            </a:solid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dirty="0">
                <a:ln>
                  <a:noFill/>
                </a:ln>
                <a:solidFill>
                  <a:srgbClr val="006699"/>
                </a:solidFill>
                <a:effectLst/>
                <a:latin typeface="Palatino Linotype" panose="02040502050505030304" pitchFamily="18" charset="0"/>
                <a:ea typeface="宋体" panose="02010600030101010101" pitchFamily="2" charset="-122"/>
              </a:endParaRPr>
            </a:p>
          </p:txBody>
        </p:sp>
        <p:sp>
          <p:nvSpPr>
            <p:cNvPr id="20" name="Rectangle 19">
              <a:extLst>
                <a:ext uri="{FF2B5EF4-FFF2-40B4-BE49-F238E27FC236}">
                  <a16:creationId xmlns:a16="http://schemas.microsoft.com/office/drawing/2014/main" id="{F4B50CB4-EE9B-1521-0A03-33287AE56FB5}"/>
                </a:ext>
              </a:extLst>
            </p:cNvPr>
            <p:cNvSpPr/>
            <p:nvPr/>
          </p:nvSpPr>
          <p:spPr bwMode="auto">
            <a:xfrm>
              <a:off x="5344702" y="3414424"/>
              <a:ext cx="1399828" cy="710474"/>
            </a:xfrm>
            <a:prstGeom prst="rect">
              <a:avLst/>
            </a:prstGeom>
            <a:noFill/>
            <a:ln w="9525" cap="flat" cmpd="sng" algn="ctr">
              <a:solidFill>
                <a:schemeClr val="accent1"/>
              </a:solid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22" name="TextBox 21">
              <a:extLst>
                <a:ext uri="{FF2B5EF4-FFF2-40B4-BE49-F238E27FC236}">
                  <a16:creationId xmlns:a16="http://schemas.microsoft.com/office/drawing/2014/main" id="{EF8DE15D-8802-D368-6E32-7BF10D70F1AD}"/>
                </a:ext>
              </a:extLst>
            </p:cNvPr>
            <p:cNvSpPr txBox="1"/>
            <p:nvPr/>
          </p:nvSpPr>
          <p:spPr>
            <a:xfrm>
              <a:off x="3051303" y="3599743"/>
              <a:ext cx="1467068" cy="400110"/>
            </a:xfrm>
            <a:prstGeom prst="rect">
              <a:avLst/>
            </a:prstGeom>
            <a:noFill/>
          </p:spPr>
          <p:txBody>
            <a:bodyPr wrap="none" rtlCol="0">
              <a:spAutoFit/>
            </a:bodyPr>
            <a:lstStyle/>
            <a:p>
              <a:pPr>
                <a:spcBef>
                  <a:spcPct val="20000"/>
                </a:spcBef>
                <a:buClr>
                  <a:schemeClr val="accent1"/>
                </a:buClr>
                <a:buSzPct val="65000"/>
                <a:defRPr/>
              </a:pPr>
              <a:r>
                <a:rPr lang="zh-CN" altLang="en-US" dirty="0">
                  <a:solidFill>
                    <a:srgbClr val="191B1F"/>
                  </a:solidFill>
                  <a:latin typeface="-apple-system"/>
                  <a:ea typeface="楷体" panose="02010609060101010101" pitchFamily="49" charset="-122"/>
                  <a:cs typeface="Times New Roman" panose="02020603050405020304" pitchFamily="18" charset="0"/>
                </a:rPr>
                <a:t>异质性检验</a:t>
              </a:r>
              <a:endParaRPr lang="en-US" dirty="0">
                <a:solidFill>
                  <a:srgbClr val="191B1F"/>
                </a:solidFill>
                <a:latin typeface="-apple-system"/>
                <a:ea typeface="楷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3743556288"/>
      </p:ext>
    </p:extLst>
  </p:cSld>
  <p:clrMapOvr>
    <a:masterClrMapping/>
  </p:clrMapOvr>
  <mc:AlternateContent xmlns:mc="http://schemas.openxmlformats.org/markup-compatibility/2006" xmlns:p14="http://schemas.microsoft.com/office/powerpoint/2010/main">
    <mc:Choice Requires="p14">
      <p:transition spd="slow" p14:dur="2000" advTm="840"/>
    </mc:Choice>
    <mc:Fallback xmlns="">
      <p:transition spd="slow" advTm="84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6">
            <a:extLst>
              <a:ext uri="{FF2B5EF4-FFF2-40B4-BE49-F238E27FC236}">
                <a16:creationId xmlns:a16="http://schemas.microsoft.com/office/drawing/2014/main" id="{0022BDC4-CB49-4D3A-90AB-36C13A04B8F0}"/>
              </a:ext>
            </a:extLst>
          </p:cNvPr>
          <p:cNvSpPr txBox="1">
            <a:spLocks noChangeArrowheads="1"/>
          </p:cNvSpPr>
          <p:nvPr/>
        </p:nvSpPr>
        <p:spPr bwMode="auto">
          <a:xfrm>
            <a:off x="0" y="2644306"/>
            <a:ext cx="12192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pPr algn="ctr">
              <a:spcBef>
                <a:spcPts val="1200"/>
              </a:spcBef>
            </a:pPr>
            <a:r>
              <a:rPr lang="zh-CN" altLang="en-US" sz="4000" b="1" dirty="0">
                <a:solidFill>
                  <a:schemeClr val="tx1"/>
                </a:solidFill>
                <a:latin typeface="Times New Roman" panose="02020603050405020304" pitchFamily="18" charset="0"/>
                <a:ea typeface="楷体" panose="02010609060101010101" pitchFamily="49" charset="-122"/>
              </a:rPr>
              <a:t>元分析的实施</a:t>
            </a:r>
            <a:endParaRPr lang="en-US" altLang="zh-CN" sz="4000" b="1" dirty="0">
              <a:solidFill>
                <a:schemeClr val="tx1"/>
              </a:solidFill>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1005162899"/>
      </p:ext>
    </p:extLst>
  </p:cSld>
  <p:clrMapOvr>
    <a:masterClrMapping/>
  </p:clrMapOvr>
  <mc:AlternateContent xmlns:mc="http://schemas.openxmlformats.org/markup-compatibility/2006" xmlns:p14="http://schemas.microsoft.com/office/powerpoint/2010/main">
    <mc:Choice Requires="p14">
      <p:transition spd="slow" p14:dur="2000" advTm="391"/>
    </mc:Choice>
    <mc:Fallback xmlns="">
      <p:transition spd="slow" advTm="39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8466E60-3DB3-4CEC-8868-CF9DA1E7B89F}"/>
              </a:ext>
            </a:extLst>
          </p:cNvPr>
          <p:cNvSpPr>
            <a:spLocks noGrp="1" noChangeArrowheads="1"/>
          </p:cNvSpPr>
          <p:nvPr>
            <p:ph type="title"/>
          </p:nvPr>
        </p:nvSpPr>
        <p:spPr>
          <a:xfrm>
            <a:off x="812800" y="609600"/>
            <a:ext cx="10566400" cy="890588"/>
          </a:xfrm>
        </p:spPr>
        <p:txBody>
          <a:bodyPr/>
          <a:lstStyle/>
          <a:p>
            <a:r>
              <a:rPr lang="zh-CN" altLang="en-US" sz="3200" dirty="0">
                <a:solidFill>
                  <a:srgbClr val="FF0000"/>
                </a:solidFill>
              </a:rPr>
              <a:t>选题</a:t>
            </a:r>
          </a:p>
        </p:txBody>
      </p:sp>
      <p:sp>
        <p:nvSpPr>
          <p:cNvPr id="2" name="Content Placeholder 1">
            <a:extLst>
              <a:ext uri="{FF2B5EF4-FFF2-40B4-BE49-F238E27FC236}">
                <a16:creationId xmlns:a16="http://schemas.microsoft.com/office/drawing/2014/main" id="{4FE8085C-CE41-728B-F077-CEB13B426632}"/>
              </a:ext>
            </a:extLst>
          </p:cNvPr>
          <p:cNvSpPr>
            <a:spLocks noGrp="1"/>
          </p:cNvSpPr>
          <p:nvPr>
            <p:ph idx="1"/>
          </p:nvPr>
        </p:nvSpPr>
        <p:spPr>
          <a:xfrm>
            <a:off x="796198" y="1393588"/>
            <a:ext cx="10464800" cy="4443460"/>
          </a:xfrm>
        </p:spPr>
        <p:txBody>
          <a:bodyPr/>
          <a:lstStyle/>
          <a:p>
            <a:r>
              <a:rPr lang="en-US" dirty="0">
                <a:solidFill>
                  <a:schemeClr val="tx1"/>
                </a:solidFill>
              </a:rPr>
              <a:t>关于选题的必要思考</a:t>
            </a:r>
            <a:r>
              <a:rPr lang="zh-CN" altLang="en-US" dirty="0">
                <a:solidFill>
                  <a:schemeClr val="tx1"/>
                </a:solidFill>
              </a:rPr>
              <a:t>：</a:t>
            </a:r>
            <a:endParaRPr lang="en-AU" altLang="zh-CN" dirty="0">
              <a:solidFill>
                <a:schemeClr val="tx1"/>
              </a:solidFill>
            </a:endParaRPr>
          </a:p>
          <a:p>
            <a:pPr lvl="1"/>
            <a:r>
              <a:rPr lang="zh-CN" altLang="en-US" dirty="0">
                <a:solidFill>
                  <a:srgbClr val="FF0000"/>
                </a:solidFill>
              </a:rPr>
              <a:t>研究问题是什么？</a:t>
            </a:r>
            <a:endParaRPr lang="en-US" altLang="zh-CN" dirty="0">
              <a:solidFill>
                <a:srgbClr val="FF0000"/>
              </a:solidFill>
            </a:endParaRPr>
          </a:p>
          <a:p>
            <a:pPr lvl="2"/>
            <a:r>
              <a:rPr lang="zh-CN" altLang="en-US" sz="2000" dirty="0">
                <a:solidFill>
                  <a:schemeClr val="tx1"/>
                </a:solidFill>
              </a:rPr>
              <a:t>研究问题需要具有</a:t>
            </a:r>
            <a:r>
              <a:rPr lang="zh-CN" altLang="en-US" sz="2000" dirty="0">
                <a:solidFill>
                  <a:srgbClr val="FF0000"/>
                </a:solidFill>
              </a:rPr>
              <a:t>争议性</a:t>
            </a:r>
            <a:r>
              <a:rPr lang="zh-CN" altLang="en-US" sz="2000" dirty="0">
                <a:solidFill>
                  <a:schemeClr val="tx1"/>
                </a:solidFill>
              </a:rPr>
              <a:t>：</a:t>
            </a:r>
            <a:r>
              <a:rPr lang="en-US" altLang="zh-CN" sz="2000" dirty="0">
                <a:solidFill>
                  <a:schemeClr val="tx1"/>
                </a:solidFill>
              </a:rPr>
              <a:t>e.g., A</a:t>
            </a:r>
            <a:r>
              <a:rPr lang="zh-CN" altLang="en-US" sz="2000" dirty="0">
                <a:solidFill>
                  <a:schemeClr val="tx1"/>
                </a:solidFill>
              </a:rPr>
              <a:t>对</a:t>
            </a:r>
            <a:r>
              <a:rPr lang="en-US" altLang="zh-CN" sz="2000" dirty="0">
                <a:solidFill>
                  <a:schemeClr val="tx1"/>
                </a:solidFill>
              </a:rPr>
              <a:t>B</a:t>
            </a:r>
            <a:r>
              <a:rPr lang="zh-CN" altLang="en-US" sz="2000" dirty="0">
                <a:solidFill>
                  <a:schemeClr val="tx1"/>
                </a:solidFill>
              </a:rPr>
              <a:t>的关系不明</a:t>
            </a:r>
            <a:r>
              <a:rPr lang="en-US" altLang="zh-CN" sz="2000" dirty="0">
                <a:solidFill>
                  <a:schemeClr val="tx1"/>
                </a:solidFill>
              </a:rPr>
              <a:t>/</a:t>
            </a:r>
            <a:r>
              <a:rPr lang="zh-CN" altLang="en-US" sz="2000" dirty="0">
                <a:solidFill>
                  <a:schemeClr val="tx1"/>
                </a:solidFill>
              </a:rPr>
              <a:t>不稳定。</a:t>
            </a:r>
            <a:endParaRPr lang="en-AU" altLang="zh-CN" sz="2000" dirty="0">
              <a:solidFill>
                <a:schemeClr val="tx1"/>
              </a:solidFill>
            </a:endParaRPr>
          </a:p>
          <a:p>
            <a:pPr lvl="2"/>
            <a:r>
              <a:rPr lang="zh-CN" altLang="en-US" sz="2000" dirty="0">
                <a:solidFill>
                  <a:schemeClr val="tx1"/>
                </a:solidFill>
              </a:rPr>
              <a:t>研究问题需要具有探讨的</a:t>
            </a:r>
            <a:r>
              <a:rPr lang="zh-CN" altLang="en-US" sz="2000" dirty="0">
                <a:solidFill>
                  <a:srgbClr val="FF0000"/>
                </a:solidFill>
              </a:rPr>
              <a:t>价值</a:t>
            </a:r>
            <a:endParaRPr lang="en-US" altLang="zh-CN" sz="2000" dirty="0">
              <a:solidFill>
                <a:srgbClr val="FF0000"/>
              </a:solidFill>
            </a:endParaRPr>
          </a:p>
          <a:p>
            <a:pPr lvl="1"/>
            <a:endParaRPr lang="en-AU" altLang="zh-CN" dirty="0">
              <a:solidFill>
                <a:schemeClr val="tx1"/>
              </a:solidFill>
            </a:endParaRPr>
          </a:p>
          <a:p>
            <a:pPr lvl="1"/>
            <a:r>
              <a:rPr lang="zh-CN" altLang="en-US" dirty="0">
                <a:solidFill>
                  <a:srgbClr val="FF0000"/>
                </a:solidFill>
              </a:rPr>
              <a:t>研究问题是否清晰？</a:t>
            </a:r>
            <a:endParaRPr lang="en-AU" altLang="zh-CN" dirty="0">
              <a:solidFill>
                <a:srgbClr val="FF0000"/>
              </a:solidFill>
            </a:endParaRPr>
          </a:p>
          <a:p>
            <a:pPr lvl="2"/>
            <a:r>
              <a:rPr lang="en-US" altLang="zh-CN" sz="2000" dirty="0">
                <a:solidFill>
                  <a:schemeClr val="tx1"/>
                </a:solidFill>
              </a:rPr>
              <a:t>A</a:t>
            </a:r>
            <a:r>
              <a:rPr lang="zh-CN" altLang="en-US" sz="2000" dirty="0">
                <a:solidFill>
                  <a:schemeClr val="tx1"/>
                </a:solidFill>
              </a:rPr>
              <a:t>与</a:t>
            </a:r>
            <a:r>
              <a:rPr lang="en-US" altLang="zh-CN" sz="2000" dirty="0">
                <a:solidFill>
                  <a:schemeClr val="tx1"/>
                </a:solidFill>
              </a:rPr>
              <a:t>B</a:t>
            </a:r>
            <a:r>
              <a:rPr lang="zh-CN" altLang="en-US" sz="2000" dirty="0">
                <a:solidFill>
                  <a:schemeClr val="tx1"/>
                </a:solidFill>
              </a:rPr>
              <a:t>在概念上需要存在</a:t>
            </a:r>
            <a:r>
              <a:rPr lang="zh-CN" altLang="en-US" sz="2000" dirty="0">
                <a:solidFill>
                  <a:srgbClr val="FF0000"/>
                </a:solidFill>
              </a:rPr>
              <a:t>较明确的定义</a:t>
            </a:r>
            <a:endParaRPr lang="en-AU" altLang="zh-CN" sz="2000" dirty="0">
              <a:solidFill>
                <a:srgbClr val="FF0000"/>
              </a:solidFill>
            </a:endParaRPr>
          </a:p>
          <a:p>
            <a:pPr lvl="2"/>
            <a:r>
              <a:rPr lang="zh-CN" altLang="en-US" sz="2000" dirty="0">
                <a:solidFill>
                  <a:schemeClr val="tx1"/>
                </a:solidFill>
              </a:rPr>
              <a:t>单篇文章不建议关注过于多元的</a:t>
            </a:r>
            <a:r>
              <a:rPr lang="zh-CN" altLang="en-US" sz="2000" dirty="0">
                <a:solidFill>
                  <a:srgbClr val="FF0000"/>
                </a:solidFill>
              </a:rPr>
              <a:t>研究设计</a:t>
            </a:r>
          </a:p>
          <a:p>
            <a:pPr lvl="3">
              <a:buFont typeface="Wingdings" pitchFamily="2" charset="2"/>
              <a:buChar char="Ø"/>
            </a:pPr>
            <a:r>
              <a:rPr lang="zh-CN" altLang="en-US" sz="1800" dirty="0">
                <a:solidFill>
                  <a:schemeClr val="tx1"/>
                </a:solidFill>
              </a:rPr>
              <a:t>除非，探究的重点是研究设计的调节作用</a:t>
            </a:r>
            <a:endParaRPr lang="en-US" altLang="zh-CN" sz="2000" dirty="0">
              <a:solidFill>
                <a:schemeClr val="tx1"/>
              </a:solidFill>
            </a:endParaRPr>
          </a:p>
        </p:txBody>
      </p:sp>
    </p:spTree>
    <p:extLst>
      <p:ext uri="{BB962C8B-B14F-4D97-AF65-F5344CB8AC3E}">
        <p14:creationId xmlns:p14="http://schemas.microsoft.com/office/powerpoint/2010/main" val="3998714053"/>
      </p:ext>
    </p:extLst>
  </p:cSld>
  <p:clrMapOvr>
    <a:masterClrMapping/>
  </p:clrMapOvr>
  <mc:AlternateContent xmlns:mc="http://schemas.openxmlformats.org/markup-compatibility/2006" xmlns:p14="http://schemas.microsoft.com/office/powerpoint/2010/main">
    <mc:Choice Requires="p14">
      <p:transition spd="slow" p14:dur="2000" advTm="840"/>
    </mc:Choice>
    <mc:Fallback xmlns="">
      <p:transition spd="slow" advTm="84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18466E60-3DB3-4CEC-8868-CF9DA1E7B89F}"/>
              </a:ext>
            </a:extLst>
          </p:cNvPr>
          <p:cNvSpPr>
            <a:spLocks noGrp="1" noChangeArrowheads="1"/>
          </p:cNvSpPr>
          <p:nvPr>
            <p:ph type="title"/>
          </p:nvPr>
        </p:nvSpPr>
        <p:spPr>
          <a:xfrm>
            <a:off x="812800" y="609600"/>
            <a:ext cx="10566400" cy="890588"/>
          </a:xfrm>
        </p:spPr>
        <p:txBody>
          <a:bodyPr/>
          <a:lstStyle/>
          <a:p>
            <a:r>
              <a:rPr lang="zh-CN" altLang="en-US" sz="3200" dirty="0">
                <a:solidFill>
                  <a:srgbClr val="FF0000"/>
                </a:solidFill>
              </a:rPr>
              <a:t>可行性分析</a:t>
            </a:r>
          </a:p>
        </p:txBody>
      </p:sp>
      <p:sp>
        <p:nvSpPr>
          <p:cNvPr id="2" name="Content Placeholder 1">
            <a:extLst>
              <a:ext uri="{FF2B5EF4-FFF2-40B4-BE49-F238E27FC236}">
                <a16:creationId xmlns:a16="http://schemas.microsoft.com/office/drawing/2014/main" id="{4FE8085C-CE41-728B-F077-CEB13B426632}"/>
              </a:ext>
            </a:extLst>
          </p:cNvPr>
          <p:cNvSpPr>
            <a:spLocks noGrp="1"/>
          </p:cNvSpPr>
          <p:nvPr>
            <p:ph idx="1"/>
          </p:nvPr>
        </p:nvSpPr>
        <p:spPr>
          <a:xfrm>
            <a:off x="812800" y="1163164"/>
            <a:ext cx="10464800" cy="4443460"/>
          </a:xfrm>
        </p:spPr>
        <p:txBody>
          <a:bodyPr/>
          <a:lstStyle/>
          <a:p>
            <a:r>
              <a:rPr lang="en-AU" dirty="0">
                <a:solidFill>
                  <a:srgbClr val="FF0000"/>
                </a:solidFill>
              </a:rPr>
              <a:t>是否有类似题目已发表的元分析</a:t>
            </a:r>
            <a:r>
              <a:rPr lang="zh-CN" altLang="en-US" dirty="0">
                <a:solidFill>
                  <a:srgbClr val="FF0000"/>
                </a:solidFill>
              </a:rPr>
              <a:t>？</a:t>
            </a:r>
            <a:endParaRPr lang="en-AU" altLang="zh-CN" dirty="0">
              <a:solidFill>
                <a:srgbClr val="FF0000"/>
              </a:solidFill>
            </a:endParaRPr>
          </a:p>
          <a:p>
            <a:pPr lvl="1"/>
            <a:r>
              <a:rPr lang="zh-CN" altLang="en-AU" sz="2000" dirty="0">
                <a:solidFill>
                  <a:schemeClr val="tx1"/>
                </a:solidFill>
              </a:rPr>
              <a:t>是</a:t>
            </a:r>
            <a:r>
              <a:rPr lang="zh-CN" altLang="en-US" sz="2000" dirty="0">
                <a:solidFill>
                  <a:schemeClr val="tx1"/>
                </a:solidFill>
              </a:rPr>
              <a:t>。</a:t>
            </a:r>
            <a:endParaRPr lang="en-AU" altLang="zh-CN" sz="2000" dirty="0">
              <a:solidFill>
                <a:schemeClr val="tx1"/>
              </a:solidFill>
            </a:endParaRPr>
          </a:p>
          <a:p>
            <a:pPr lvl="2"/>
            <a:r>
              <a:rPr lang="zh-CN" altLang="en-US" sz="2000" dirty="0">
                <a:solidFill>
                  <a:schemeClr val="tx1"/>
                </a:solidFill>
              </a:rPr>
              <a:t>在该元分析的基础上，能有多少文献的更新？</a:t>
            </a:r>
            <a:endParaRPr lang="en-AU" altLang="zh-CN" sz="2000" dirty="0">
              <a:solidFill>
                <a:schemeClr val="tx1"/>
              </a:solidFill>
            </a:endParaRPr>
          </a:p>
          <a:p>
            <a:pPr lvl="2"/>
            <a:r>
              <a:rPr lang="zh-CN" altLang="en-US" sz="2000" dirty="0">
                <a:solidFill>
                  <a:schemeClr val="tx1"/>
                </a:solidFill>
              </a:rPr>
              <a:t>该元分析是否缺乏对某个关键变量的关注？</a:t>
            </a:r>
            <a:endParaRPr lang="en-AU" altLang="zh-CN" sz="2000" dirty="0">
              <a:solidFill>
                <a:schemeClr val="tx1"/>
              </a:solidFill>
            </a:endParaRPr>
          </a:p>
          <a:p>
            <a:pPr lvl="2"/>
            <a:r>
              <a:rPr lang="zh-CN" altLang="en-US" sz="2000" dirty="0">
                <a:solidFill>
                  <a:schemeClr val="tx1"/>
                </a:solidFill>
              </a:rPr>
              <a:t>该元分析是否存在方法学缺陷？</a:t>
            </a:r>
            <a:endParaRPr lang="en-AU" altLang="zh-CN" sz="2000" dirty="0">
              <a:solidFill>
                <a:schemeClr val="tx1"/>
              </a:solidFill>
            </a:endParaRPr>
          </a:p>
          <a:p>
            <a:pPr lvl="1"/>
            <a:r>
              <a:rPr lang="zh-CN" altLang="en-US" sz="2000" dirty="0">
                <a:solidFill>
                  <a:schemeClr val="tx1"/>
                </a:solidFill>
              </a:rPr>
              <a:t>否。</a:t>
            </a:r>
            <a:endParaRPr lang="en-AU" altLang="zh-CN" dirty="0">
              <a:solidFill>
                <a:schemeClr val="tx1"/>
              </a:solidFill>
            </a:endParaRPr>
          </a:p>
          <a:p>
            <a:pPr marL="342900" lvl="2" indent="-342900">
              <a:buFont typeface="Wingdings" panose="05000000000000000000" pitchFamily="2" charset="2"/>
              <a:buChar char="u"/>
            </a:pPr>
            <a:r>
              <a:rPr lang="zh-CN" altLang="en-AU" dirty="0">
                <a:solidFill>
                  <a:srgbClr val="FF0000"/>
                </a:solidFill>
              </a:rPr>
              <a:t>该题目</a:t>
            </a:r>
            <a:r>
              <a:rPr lang="zh-CN" altLang="en-US" dirty="0">
                <a:solidFill>
                  <a:srgbClr val="FF0000"/>
                </a:solidFill>
              </a:rPr>
              <a:t>下大致存在多少潜在文献？</a:t>
            </a:r>
            <a:endParaRPr lang="en-AU" altLang="zh-CN" dirty="0">
              <a:solidFill>
                <a:srgbClr val="FF0000"/>
              </a:solidFill>
            </a:endParaRPr>
          </a:p>
          <a:p>
            <a:pPr lvl="1"/>
            <a:r>
              <a:rPr lang="zh-CN" altLang="en-AU" sz="2000" dirty="0">
                <a:solidFill>
                  <a:schemeClr val="tx1"/>
                </a:solidFill>
              </a:rPr>
              <a:t>潜在</a:t>
            </a:r>
            <a:r>
              <a:rPr lang="zh-CN" altLang="en-US" sz="2000" dirty="0">
                <a:solidFill>
                  <a:schemeClr val="tx1"/>
                </a:solidFill>
              </a:rPr>
              <a:t>的文献数量会极大程度影响元分析可靠性和发表档次！</a:t>
            </a:r>
            <a:endParaRPr lang="en-AU" altLang="zh-CN" sz="2000" dirty="0">
              <a:solidFill>
                <a:schemeClr val="tx1"/>
              </a:solidFill>
            </a:endParaRPr>
          </a:p>
          <a:p>
            <a:pPr lvl="2"/>
            <a:r>
              <a:rPr lang="en-US" altLang="zh-CN" sz="2000" dirty="0">
                <a:solidFill>
                  <a:schemeClr val="tx1"/>
                </a:solidFill>
              </a:rPr>
              <a:t>&lt;10 </a:t>
            </a:r>
            <a:r>
              <a:rPr lang="zh-CN" altLang="en-US" sz="2000" dirty="0">
                <a:solidFill>
                  <a:schemeClr val="tx1"/>
                </a:solidFill>
              </a:rPr>
              <a:t>不建议做（效应量极端值干扰很大）</a:t>
            </a:r>
            <a:endParaRPr lang="en-AU" altLang="zh-CN" sz="2000" dirty="0">
              <a:solidFill>
                <a:schemeClr val="tx1"/>
              </a:solidFill>
            </a:endParaRPr>
          </a:p>
          <a:p>
            <a:pPr lvl="2"/>
            <a:r>
              <a:rPr lang="en-US" altLang="zh-CN" sz="2000" dirty="0">
                <a:solidFill>
                  <a:schemeClr val="tx1"/>
                </a:solidFill>
              </a:rPr>
              <a:t>&gt;50 </a:t>
            </a:r>
            <a:r>
              <a:rPr lang="zh-CN" altLang="en-US" sz="2000" dirty="0">
                <a:solidFill>
                  <a:schemeClr val="tx1"/>
                </a:solidFill>
              </a:rPr>
              <a:t>是否具有足够的人力资源来完成编码工作？</a:t>
            </a:r>
            <a:endParaRPr lang="en-AU" altLang="zh-CN" sz="2000" dirty="0">
              <a:solidFill>
                <a:schemeClr val="tx1"/>
              </a:solidFill>
            </a:endParaRPr>
          </a:p>
        </p:txBody>
      </p:sp>
      <p:sp>
        <p:nvSpPr>
          <p:cNvPr id="7" name="TextBox 6">
            <a:extLst>
              <a:ext uri="{FF2B5EF4-FFF2-40B4-BE49-F238E27FC236}">
                <a16:creationId xmlns:a16="http://schemas.microsoft.com/office/drawing/2014/main" id="{AFCF26A4-0A69-FA95-72A3-004FB81FEF6A}"/>
              </a:ext>
            </a:extLst>
          </p:cNvPr>
          <p:cNvSpPr txBox="1"/>
          <p:nvPr/>
        </p:nvSpPr>
        <p:spPr>
          <a:xfrm>
            <a:off x="812800" y="5139477"/>
            <a:ext cx="9956404" cy="1323439"/>
          </a:xfrm>
          <a:prstGeom prst="rect">
            <a:avLst/>
          </a:prstGeom>
          <a:noFill/>
        </p:spPr>
        <p:txBody>
          <a:bodyPr wrap="square" rtlCol="0">
            <a:spAutoFit/>
          </a:bodyPr>
          <a:lstStyle/>
          <a:p>
            <a:pPr marL="687387" lvl="1" indent="-342900">
              <a:spcBef>
                <a:spcPct val="20000"/>
              </a:spcBef>
              <a:buClr>
                <a:schemeClr val="accent2"/>
              </a:buClr>
              <a:buSzPct val="60000"/>
              <a:buFont typeface="Wingdings" pitchFamily="2" charset="2"/>
              <a:buChar char="ü"/>
            </a:pPr>
            <a:r>
              <a:rPr lang="zh-CN" altLang="en-US" dirty="0">
                <a:solidFill>
                  <a:schemeClr val="accent1"/>
                </a:solidFill>
                <a:latin typeface="Times New Roman" panose="02020603050405020304" pitchFamily="18" charset="0"/>
                <a:ea typeface="楷体" panose="02010609060101010101" pitchFamily="49" charset="-122"/>
                <a:cs typeface="Times New Roman" panose="02020603050405020304" pitchFamily="18" charset="0"/>
              </a:rPr>
              <a:t>粗略检索的</a:t>
            </a:r>
            <a:r>
              <a:rPr lang="en-US" altLang="zh-CN" dirty="0">
                <a:solidFill>
                  <a:schemeClr val="accent1"/>
                </a:solidFill>
                <a:latin typeface="Times New Roman" panose="02020603050405020304" pitchFamily="18" charset="0"/>
                <a:ea typeface="楷体" panose="02010609060101010101" pitchFamily="49" charset="-122"/>
                <a:cs typeface="Times New Roman" panose="02020603050405020304" pitchFamily="18" charset="0"/>
              </a:rPr>
              <a:t>Tip</a:t>
            </a:r>
            <a:r>
              <a:rPr lang="zh-CN" altLang="en-US" dirty="0">
                <a:solidFill>
                  <a:schemeClr val="accent1"/>
                </a:solidFill>
                <a:latin typeface="Times New Roman" panose="02020603050405020304" pitchFamily="18" charset="0"/>
                <a:ea typeface="楷体" panose="02010609060101010101" pitchFamily="49" charset="-122"/>
                <a:cs typeface="Times New Roman" panose="02020603050405020304" pitchFamily="18" charset="0"/>
              </a:rPr>
              <a:t>：在</a:t>
            </a:r>
            <a:r>
              <a:rPr lang="en-AU" i="1" dirty="0">
                <a:solidFill>
                  <a:schemeClr val="accent1"/>
                </a:solidFill>
                <a:latin typeface="Times New Roman" panose="02020603050405020304" pitchFamily="18" charset="0"/>
                <a:ea typeface="楷体" panose="02010609060101010101" pitchFamily="49" charset="-122"/>
                <a:cs typeface="Times New Roman" panose="02020603050405020304" pitchFamily="18" charset="0"/>
              </a:rPr>
              <a:t>Google scholar</a:t>
            </a:r>
            <a:r>
              <a:rPr lang="zh-CN" altLang="en-US" dirty="0">
                <a:solidFill>
                  <a:schemeClr val="accent1"/>
                </a:solidFill>
                <a:latin typeface="Times New Roman" panose="02020603050405020304" pitchFamily="18" charset="0"/>
                <a:ea typeface="楷体" panose="02010609060101010101" pitchFamily="49" charset="-122"/>
                <a:cs typeface="Times New Roman" panose="02020603050405020304" pitchFamily="18" charset="0"/>
              </a:rPr>
              <a:t>检索</a:t>
            </a:r>
            <a:r>
              <a:rPr lang="en-US" altLang="zh-CN" dirty="0">
                <a:solidFill>
                  <a:schemeClr val="accent1"/>
                </a:solidFill>
                <a:latin typeface="Times New Roman" panose="02020603050405020304" pitchFamily="18" charset="0"/>
                <a:ea typeface="楷体" panose="02010609060101010101" pitchFamily="49" charset="-122"/>
                <a:cs typeface="Times New Roman" panose="02020603050405020304" pitchFamily="18" charset="0"/>
              </a:rPr>
              <a:t>AB</a:t>
            </a:r>
            <a:r>
              <a:rPr lang="zh-CN" altLang="en-US" dirty="0">
                <a:solidFill>
                  <a:schemeClr val="accent1"/>
                </a:solidFill>
                <a:latin typeface="Times New Roman" panose="02020603050405020304" pitchFamily="18" charset="0"/>
                <a:ea typeface="楷体" panose="02010609060101010101" pitchFamily="49" charset="-122"/>
                <a:cs typeface="Times New Roman" panose="02020603050405020304" pitchFamily="18" charset="0"/>
              </a:rPr>
              <a:t>关键词组合，即可快速查看是否有类似的元分析 ，估计相关文章的大致数量，以及，大多数研究的设计（</a:t>
            </a:r>
            <a:r>
              <a:rPr lang="en-AU" altLang="zh-CN" dirty="0">
                <a:solidFill>
                  <a:schemeClr val="accent1"/>
                </a:solidFill>
                <a:latin typeface="Times New Roman" panose="02020603050405020304" pitchFamily="18" charset="0"/>
                <a:ea typeface="楷体" panose="02010609060101010101" pitchFamily="49" charset="-122"/>
                <a:cs typeface="Times New Roman" panose="02020603050405020304" pitchFamily="18" charset="0"/>
              </a:rPr>
              <a:t>e.g., </a:t>
            </a:r>
            <a:r>
              <a:rPr lang="zh-CN" altLang="en-US" dirty="0">
                <a:solidFill>
                  <a:schemeClr val="accent1"/>
                </a:solidFill>
                <a:latin typeface="Times New Roman" panose="02020603050405020304" pitchFamily="18" charset="0"/>
                <a:ea typeface="楷体" panose="02010609060101010101" pitchFamily="49" charset="-122"/>
                <a:cs typeface="Times New Roman" panose="02020603050405020304" pitchFamily="18" charset="0"/>
              </a:rPr>
              <a:t>实验</a:t>
            </a:r>
            <a:r>
              <a:rPr lang="en-AU" dirty="0">
                <a:solidFill>
                  <a:schemeClr val="accent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schemeClr val="accent1"/>
                </a:solidFill>
                <a:latin typeface="Times New Roman" panose="02020603050405020304" pitchFamily="18" charset="0"/>
                <a:ea typeface="楷体" panose="02010609060101010101" pitchFamily="49" charset="-122"/>
                <a:cs typeface="Times New Roman" panose="02020603050405020304" pitchFamily="18" charset="0"/>
              </a:rPr>
              <a:t>问卷，被试内</a:t>
            </a:r>
            <a:r>
              <a:rPr lang="en-AU" dirty="0">
                <a:solidFill>
                  <a:schemeClr val="accent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schemeClr val="accent1"/>
                </a:solidFill>
                <a:latin typeface="Times New Roman" panose="02020603050405020304" pitchFamily="18" charset="0"/>
                <a:ea typeface="楷体" panose="02010609060101010101" pitchFamily="49" charset="-122"/>
                <a:cs typeface="Times New Roman" panose="02020603050405020304" pitchFamily="18" charset="0"/>
              </a:rPr>
              <a:t>被试间？）</a:t>
            </a:r>
            <a:endParaRPr lang="en-US" dirty="0">
              <a:solidFill>
                <a:schemeClr val="accent1"/>
              </a:solidFill>
              <a:latin typeface="Times New Roman" panose="02020603050405020304" pitchFamily="18" charset="0"/>
              <a:ea typeface="楷体" panose="02010609060101010101" pitchFamily="49" charset="-122"/>
              <a:cs typeface="Times New Roman" panose="02020603050405020304" pitchFamily="18" charset="0"/>
            </a:endParaRPr>
          </a:p>
          <a:p>
            <a:endParaRPr lang="en-US" dirty="0"/>
          </a:p>
        </p:txBody>
      </p:sp>
      <p:pic>
        <p:nvPicPr>
          <p:cNvPr id="8" name="Picture 7">
            <a:extLst>
              <a:ext uri="{FF2B5EF4-FFF2-40B4-BE49-F238E27FC236}">
                <a16:creationId xmlns:a16="http://schemas.microsoft.com/office/drawing/2014/main" id="{061A36CE-8D9E-62A6-4C2D-B813A60A1CF2}"/>
              </a:ext>
            </a:extLst>
          </p:cNvPr>
          <p:cNvPicPr>
            <a:picLocks noChangeAspect="1"/>
          </p:cNvPicPr>
          <p:nvPr/>
        </p:nvPicPr>
        <p:blipFill>
          <a:blip r:embed="rId3"/>
          <a:stretch>
            <a:fillRect/>
          </a:stretch>
        </p:blipFill>
        <p:spPr>
          <a:xfrm>
            <a:off x="8208220" y="2377492"/>
            <a:ext cx="2751789" cy="2605026"/>
          </a:xfrm>
          <a:prstGeom prst="rect">
            <a:avLst/>
          </a:prstGeom>
        </p:spPr>
      </p:pic>
      <p:sp>
        <p:nvSpPr>
          <p:cNvPr id="10" name="Rectangle 9">
            <a:extLst>
              <a:ext uri="{FF2B5EF4-FFF2-40B4-BE49-F238E27FC236}">
                <a16:creationId xmlns:a16="http://schemas.microsoft.com/office/drawing/2014/main" id="{A0D57CDC-B5D8-D220-F0A0-E622D26AB2EB}"/>
              </a:ext>
            </a:extLst>
          </p:cNvPr>
          <p:cNvSpPr/>
          <p:nvPr/>
        </p:nvSpPr>
        <p:spPr bwMode="auto">
          <a:xfrm>
            <a:off x="8054604" y="1966439"/>
            <a:ext cx="844888" cy="1323439"/>
          </a:xfrm>
          <a:prstGeom prst="rect">
            <a:avLst/>
          </a:prstGeom>
          <a:no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
        <p:nvSpPr>
          <p:cNvPr id="11" name="Rectangle 10">
            <a:extLst>
              <a:ext uri="{FF2B5EF4-FFF2-40B4-BE49-F238E27FC236}">
                <a16:creationId xmlns:a16="http://schemas.microsoft.com/office/drawing/2014/main" id="{E1F75AD3-4072-1308-2CFA-96CC5A373FD9}"/>
              </a:ext>
            </a:extLst>
          </p:cNvPr>
          <p:cNvSpPr/>
          <p:nvPr/>
        </p:nvSpPr>
        <p:spPr bwMode="auto">
          <a:xfrm>
            <a:off x="8054604" y="2377492"/>
            <a:ext cx="1113716" cy="1113716"/>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pPr>
            <a:endParaRPr kumimoji="0" lang="en-US" sz="2000" b="0" i="0" u="none" strike="noStrike" cap="none" normalizeH="0" baseline="0">
              <a:ln>
                <a:noFill/>
              </a:ln>
              <a:solidFill>
                <a:srgbClr val="006699"/>
              </a:solidFill>
              <a:effectLst/>
              <a:latin typeface="Palatino Linotype" panose="02040502050505030304" pitchFamily="18" charset="0"/>
              <a:ea typeface="宋体" panose="02010600030101010101" pitchFamily="2" charset="-122"/>
            </a:endParaRPr>
          </a:p>
        </p:txBody>
      </p:sp>
    </p:spTree>
    <p:extLst>
      <p:ext uri="{BB962C8B-B14F-4D97-AF65-F5344CB8AC3E}">
        <p14:creationId xmlns:p14="http://schemas.microsoft.com/office/powerpoint/2010/main" val="2261269415"/>
      </p:ext>
    </p:extLst>
  </p:cSld>
  <p:clrMapOvr>
    <a:masterClrMapping/>
  </p:clrMapOvr>
  <mc:AlternateContent xmlns:mc="http://schemas.openxmlformats.org/markup-compatibility/2006" xmlns:p14="http://schemas.microsoft.com/office/powerpoint/2010/main">
    <mc:Choice Requires="p14">
      <p:transition spd="slow" p14:dur="2000" advTm="840"/>
    </mc:Choice>
    <mc:Fallback xmlns="">
      <p:transition spd="slow" advTm="840"/>
    </mc:Fallback>
  </mc:AlternateContent>
</p:sld>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Edge">
  <a:themeElements>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fontScheme name="凸显">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defRPr kumimoji="0" lang="en-US" sz="2000" b="0" i="0" u="none" strike="noStrike" cap="none" normalizeH="0" baseline="0" smtClean="0">
            <a:ln>
              <a:noFill/>
            </a:ln>
            <a:solidFill>
              <a:srgbClr val="006699"/>
            </a:solidFill>
            <a:effectLst/>
            <a:latin typeface="Palatino Linotype" panose="02040502050505030304" pitchFamily="18"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defRPr kumimoji="0" lang="en-US" sz="2000" b="0" i="0" u="none" strike="noStrike" cap="none" normalizeH="0" baseline="0" smtClean="0">
            <a:ln>
              <a:noFill/>
            </a:ln>
            <a:solidFill>
              <a:srgbClr val="006699"/>
            </a:solidFill>
            <a:effectLst/>
            <a:latin typeface="Palatino Linotype" panose="02040502050505030304" pitchFamily="18"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7912</TotalTime>
  <Words>3663</Words>
  <Application>Microsoft Macintosh PowerPoint</Application>
  <PresentationFormat>Widescreen</PresentationFormat>
  <Paragraphs>459</Paragraphs>
  <Slides>46</Slides>
  <Notes>34</Notes>
  <HiddenSlides>0</HiddenSlides>
  <MMClips>0</MMClips>
  <ScaleCrop>false</ScaleCrop>
  <HeadingPairs>
    <vt:vector size="6" baseType="variant">
      <vt:variant>
        <vt:lpstr>Fonts Used</vt:lpstr>
      </vt:variant>
      <vt:variant>
        <vt:i4>19</vt:i4>
      </vt:variant>
      <vt:variant>
        <vt:lpstr>Theme</vt:lpstr>
      </vt:variant>
      <vt:variant>
        <vt:i4>3</vt:i4>
      </vt:variant>
      <vt:variant>
        <vt:lpstr>Slide Titles</vt:lpstr>
      </vt:variant>
      <vt:variant>
        <vt:i4>46</vt:i4>
      </vt:variant>
    </vt:vector>
  </HeadingPairs>
  <TitlesOfParts>
    <vt:vector size="68" baseType="lpstr">
      <vt:lpstr>-apple-system</vt:lpstr>
      <vt:lpstr>BlinkMacSystemFont</vt:lpstr>
      <vt:lpstr>FZSSJW--GB1-0</vt:lpstr>
      <vt:lpstr>Kaiti TC</vt:lpstr>
      <vt:lpstr>宋体</vt:lpstr>
      <vt:lpstr>STFangsong</vt:lpstr>
      <vt:lpstr>STKaiti</vt:lpstr>
      <vt:lpstr>Times</vt:lpstr>
      <vt:lpstr>TimesNewRoman</vt:lpstr>
      <vt:lpstr>Arial</vt:lpstr>
      <vt:lpstr>Bookman Old Style</vt:lpstr>
      <vt:lpstr>Calibri</vt:lpstr>
      <vt:lpstr>Garamond</vt:lpstr>
      <vt:lpstr>Helvetica</vt:lpstr>
      <vt:lpstr>Open Sans</vt:lpstr>
      <vt:lpstr>Palatino Linotype</vt:lpstr>
      <vt:lpstr>Tahoma</vt:lpstr>
      <vt:lpstr>Times New Roman</vt:lpstr>
      <vt:lpstr>Wingdings</vt:lpstr>
      <vt:lpstr>1_自定义设计方案</vt:lpstr>
      <vt:lpstr>自定义设计方案</vt:lpstr>
      <vt:lpstr>1_Edge</vt:lpstr>
      <vt:lpstr>PowerPoint Presentation</vt:lpstr>
      <vt:lpstr>推荐阅读</vt:lpstr>
      <vt:lpstr>什么是元分析？</vt:lpstr>
      <vt:lpstr>传统综述/系统性综述和元分析的关系</vt:lpstr>
      <vt:lpstr>元分析的功能</vt:lpstr>
      <vt:lpstr>元分析的基本流程</vt:lpstr>
      <vt:lpstr>PowerPoint Presentation</vt:lpstr>
      <vt:lpstr>选题</vt:lpstr>
      <vt:lpstr>可行性分析</vt:lpstr>
      <vt:lpstr>实践案例</vt:lpstr>
      <vt:lpstr>研究背景</vt:lpstr>
      <vt:lpstr>步骤一：问题提出及可行性分析</vt:lpstr>
      <vt:lpstr>步骤二：文献检索-确定关键词及数据库</vt:lpstr>
      <vt:lpstr>数据库检索-PubMed为例</vt:lpstr>
      <vt:lpstr>数据库检索-PubMed为例</vt:lpstr>
      <vt:lpstr>步骤三：文献筛选-文献纳入标准</vt:lpstr>
      <vt:lpstr>PRISMA 流程图展示 </vt:lpstr>
      <vt:lpstr>步骤四:文献编码</vt:lpstr>
      <vt:lpstr>数据摘录结果展示</vt:lpstr>
      <vt:lpstr>元分析数据处理所需R包</vt:lpstr>
      <vt:lpstr>步骤五:单个研究效应量转化</vt:lpstr>
      <vt:lpstr>效应量的计算-独立样本</vt:lpstr>
      <vt:lpstr>效应量的计算-配对样本</vt:lpstr>
      <vt:lpstr>效应量的计算-相关类研究</vt:lpstr>
      <vt:lpstr>单个研究效应量转化</vt:lpstr>
      <vt:lpstr>单个研究效应量转化</vt:lpstr>
      <vt:lpstr>单个研究效应量转化</vt:lpstr>
      <vt:lpstr>步骤六:综合效应量(Overall Effect Size)</vt:lpstr>
      <vt:lpstr>加载需要的效应量表格并预处理</vt:lpstr>
      <vt:lpstr>对效应量表格进行格式转换</vt:lpstr>
      <vt:lpstr>步骤六:综合效应量(Overall Effect Size)</vt:lpstr>
      <vt:lpstr>步骤六:综合效应量(Overall Effect Size)</vt:lpstr>
      <vt:lpstr>森林图(Forest Plot)</vt:lpstr>
      <vt:lpstr>步骤七:异质性检验</vt:lpstr>
      <vt:lpstr>步骤八:敏感性分析 (Sensitivity Analysis)</vt:lpstr>
      <vt:lpstr>步骤八:敏感性分析 (Sensitivity Analysis)</vt:lpstr>
      <vt:lpstr>步骤九:调节效应检验-亚组分析 (Subgroup Analysis)</vt:lpstr>
      <vt:lpstr>步骤九:调节效应检验-元回归 (Meta Regression)</vt:lpstr>
      <vt:lpstr>步骤十：发表偏倚 (Test of Publication Bias)</vt:lpstr>
      <vt:lpstr>步骤十：发表偏倚 (Test of Publication Bias)</vt:lpstr>
      <vt:lpstr>步骤十：发表偏倚 (Test of Publication Bias)</vt:lpstr>
      <vt:lpstr>回顾元分析的基本流程</vt:lpstr>
      <vt:lpstr>传统元分析的局限性</vt:lpstr>
      <vt:lpstr>多水平元分析(Multi-level Meta Analysis)</vt:lpstr>
      <vt:lpstr>对元分析的反思</vt:lpstr>
      <vt:lpstr>PowerPoint Presentation</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xiaoyan</dc:creator>
  <cp:lastModifiedBy>office user</cp:lastModifiedBy>
  <cp:revision>3827</cp:revision>
  <cp:lastPrinted>2018-12-12T08:07:56Z</cp:lastPrinted>
  <dcterms:created xsi:type="dcterms:W3CDTF">2007-03-10T12:10:29Z</dcterms:created>
  <dcterms:modified xsi:type="dcterms:W3CDTF">2024-06-03T11:20:40Z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TC010689871033</vt:lpwstr>
  </property>
  <property fmtid="{D5CDD505-2E9C-101B-9397-08002B2CF9AE}" pid="3" name="KSOProductBuildVer">
    <vt:lpwstr>2052-11.1.0.9584</vt:lpwstr>
  </property>
</Properties>
</file>